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395" r:id="rId3"/>
    <p:sldId id="257" r:id="rId4"/>
    <p:sldId id="258" r:id="rId5"/>
    <p:sldId id="342" r:id="rId6"/>
    <p:sldId id="339" r:id="rId7"/>
    <p:sldId id="370" r:id="rId8"/>
    <p:sldId id="338" r:id="rId9"/>
    <p:sldId id="340" r:id="rId10"/>
    <p:sldId id="371" r:id="rId11"/>
    <p:sldId id="372" r:id="rId12"/>
    <p:sldId id="341" r:id="rId13"/>
    <p:sldId id="343" r:id="rId14"/>
    <p:sldId id="386" r:id="rId15"/>
    <p:sldId id="337" r:id="rId16"/>
    <p:sldId id="259" r:id="rId17"/>
    <p:sldId id="349" r:id="rId18"/>
    <p:sldId id="350" r:id="rId19"/>
    <p:sldId id="353" r:id="rId20"/>
    <p:sldId id="387" r:id="rId21"/>
    <p:sldId id="354" r:id="rId22"/>
    <p:sldId id="355" r:id="rId23"/>
    <p:sldId id="396" r:id="rId24"/>
    <p:sldId id="357" r:id="rId25"/>
    <p:sldId id="359" r:id="rId26"/>
    <p:sldId id="360" r:id="rId27"/>
    <p:sldId id="361" r:id="rId28"/>
    <p:sldId id="362" r:id="rId29"/>
    <p:sldId id="358" r:id="rId30"/>
    <p:sldId id="392" r:id="rId31"/>
    <p:sldId id="393" r:id="rId32"/>
    <p:sldId id="390" r:id="rId33"/>
    <p:sldId id="391" r:id="rId34"/>
    <p:sldId id="388" r:id="rId35"/>
    <p:sldId id="364" r:id="rId36"/>
    <p:sldId id="365" r:id="rId37"/>
    <p:sldId id="394" r:id="rId38"/>
    <p:sldId id="356" r:id="rId39"/>
    <p:sldId id="366" r:id="rId40"/>
    <p:sldId id="369" r:id="rId41"/>
    <p:sldId id="373" r:id="rId42"/>
    <p:sldId id="374" r:id="rId43"/>
    <p:sldId id="375" r:id="rId44"/>
    <p:sldId id="379" r:id="rId45"/>
    <p:sldId id="377" r:id="rId46"/>
    <p:sldId id="382" r:id="rId47"/>
    <p:sldId id="383" r:id="rId48"/>
    <p:sldId id="381" r:id="rId49"/>
    <p:sldId id="384" r:id="rId50"/>
    <p:sldId id="38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7"/>
    <p:restoredTop sz="94708"/>
  </p:normalViewPr>
  <p:slideViewPr>
    <p:cSldViewPr snapToGrid="0">
      <p:cViewPr varScale="1">
        <p:scale>
          <a:sx n="86" d="100"/>
          <a:sy n="86" d="100"/>
        </p:scale>
        <p:origin x="24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A5D19-8421-6E45-BBD5-862AB2FF42E2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2A688-5F6F-6044-97FC-74BCD1DA1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150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A688-5F6F-6044-97FC-74BCD1DA18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71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A688-5F6F-6044-97FC-74BCD1DA180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255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2E150-9E0D-D569-27E1-37A5D66F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A8EDD-FB74-A562-BD48-F330CEB18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45A63-7DDB-CD5A-210F-5253E6E2B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E3DE3-7FF0-36B8-3EF3-CF88D5F642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A688-5F6F-6044-97FC-74BCD1DA180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3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2F095-1D5A-37B5-ADCB-96EEA2FA1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50F85C-BB87-3490-2C83-77D613D53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C4ED0E-DE76-2662-8F62-14492E2817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A0F3EF-8F8B-658F-57DB-CB579DAC0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A688-5F6F-6044-97FC-74BCD1DA180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96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21295-FA89-37FA-F5A9-67C5364B1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75718D-5364-9B3F-F166-2A3DC46B1D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833A3-5AD4-58F9-9639-947CA1740F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7E19B-0735-962D-3ABE-AFB8450E43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58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91F8A-D624-4DD0-B0A3-04F0D7843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DDD2C8-4078-AC45-0A08-0CF5B53575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E7D50D-C6CC-2207-7A9A-139161D87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E754D-D046-1421-BC71-E46161CC5B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26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20B22-771A-491B-F530-B23C32E01D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E3A2C9-A578-3AE0-7A47-030685D00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1DBD3-06AF-8BBC-7D10-8DF072BBD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38B44-575B-B469-A30D-1FC7C4133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8927C-A89E-A5BE-BD7F-DB547F79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56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A50E-C41F-1D01-DCE4-B7C2FD34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76567B-093C-CA50-D911-C8FCDDB32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BDEB9-7D91-0A65-FC7E-6778A54793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EBF17-B2FE-5607-83BD-8D1413A9D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AE929-3301-EE4B-315E-0E05AE570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81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8E1F5-3C01-FB0C-3C81-56763F93B7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01F0D-660F-A7EA-57A2-43FBA7D95D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D5F36-EE26-9829-E111-692141C1D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8707F-4909-AE09-136A-E7ED580B8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FEA6A-7185-24E0-8AA6-0AD6E507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697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C57A-3A2E-85FE-5892-483ABAC12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5DFDD-78EF-3449-BAC7-E0A78BBE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4A8E0-7B9A-6736-6816-A67F09D80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30CC5-9DD2-941A-E2FF-F4F309F7D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91F28-DC16-7695-55FB-399DB80AB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61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37EF-A7EC-1FAE-0C6C-D3465450C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7D4A4-B9BF-E0DB-F166-0DEB99557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24FDF-7868-CF42-D4D1-BBFF21DE5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E1546-BD40-1A66-88AF-257C6DC45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EE6E4-2A77-9EDA-5F35-6AD1CFE2F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25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EB2A3-58AD-5934-3A2B-575CF79AC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0DFFE-D735-F5BE-9176-FF73C1E1E6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3188D-F9F2-51BF-EA77-332B24ADF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624F44-728E-4357-F581-F99032EB3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4F703-EB36-F28D-DD27-6B90179E9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AC1B4-5D25-F037-E579-AB4C93BD4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55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A570-9842-09F0-488E-CBF2A18D6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B6102-0E71-2018-A954-9F1F78466D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0F35BC-B3C0-F38B-1137-84F4D1CA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C6C960-DD44-CE95-7E37-98CC29A5EE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B967AE-DD55-8C53-14CF-CA962B2BF8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07AC7-EAA9-9BDF-6CE1-724DE0781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1BC711-D599-7D81-9312-5AA7EC8DC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173355-AD93-B18C-5A03-D08CAF26C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42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7F17E-B0BE-4A0F-6C4B-236B03410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32B7EE-FE34-C514-EDB8-7DE3500F8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B2B797-B98B-6D31-B61B-508744B56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D17DA8-1563-B5DB-704E-C44322C8C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596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F21E0-9ED7-39CA-E17E-7089AE83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61772-68D8-39D0-5776-572121DD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B0599-F9F1-ED9B-925C-B328F322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12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24B65-154C-5BF7-A494-88F8231CF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400F9-B57B-E01D-4E2B-CDCD4CA18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3D1E28-3903-8739-A492-60D7433068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A025D-613E-A9F6-8E13-F8FF44FB7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1B03A-0E0E-3400-1BB0-4099D82D2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CC697-4CF2-8CAA-30B0-C0C655CF6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35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29CEF-B621-3937-94A2-3C055D607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BCF3829-13DF-AE24-504D-EDEC973497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84825-0EEA-6066-E3EB-4086CFE55E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8CA79-9230-90B6-C619-E5D1B09B2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DB921-6076-7ACC-8CFA-9150BEFCF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2CD0C-CA7C-D658-D64B-99EC85D10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2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779A0-020B-C082-38D1-A494194AC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712DA2-A93F-7206-0147-EA9428FFE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936EB-A7F0-2EF5-785E-625DCA0B8A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0F82E4-7CE6-F845-8C6C-1253ADDB08C7}" type="datetimeFigureOut">
              <a:rPr lang="en-US" smtClean="0"/>
              <a:t>7/9/25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57B2F1-C63E-F919-F5E9-5C6746A8A2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9FC61-2184-930B-4136-118D50A772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CD02F9-1A3E-0848-A4DB-6C23BE1105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18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-graph-gallery.com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therpad.wikimedia.org/p/uniq_plus_2024" TargetMode="External"/><Relationship Id="rId2" Type="http://schemas.openxmlformats.org/officeDocument/2006/relationships/hyperlink" Target="https://github.com/micahpf/UNIQplus_R_Course_2025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lisonhorst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23948-6F22-18C1-DBFA-6FD2780D0B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UNIQ+ Introduction to R</a:t>
            </a:r>
            <a:br>
              <a:rPr lang="en-US" dirty="0"/>
            </a:br>
            <a:r>
              <a:rPr lang="en-US" dirty="0"/>
              <a:t>Day 2 – Into the </a:t>
            </a:r>
            <a:r>
              <a:rPr lang="en-US" dirty="0" err="1"/>
              <a:t>Tidyverse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F432A-7ED6-812E-597F-0679302E97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Friday 12</a:t>
            </a:r>
            <a:r>
              <a:rPr lang="en-US" baseline="30000" dirty="0"/>
              <a:t>th</a:t>
            </a:r>
            <a:r>
              <a:rPr lang="en-US" dirty="0"/>
              <a:t> July</a:t>
            </a:r>
          </a:p>
          <a:p>
            <a:r>
              <a:rPr lang="en-US" dirty="0"/>
              <a:t>Micah Fletcher</a:t>
            </a:r>
          </a:p>
        </p:txBody>
      </p:sp>
    </p:spTree>
    <p:extLst>
      <p:ext uri="{BB962C8B-B14F-4D97-AF65-F5344CB8AC3E}">
        <p14:creationId xmlns:p14="http://schemas.microsoft.com/office/powerpoint/2010/main" val="1624315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92693-6DE0-9565-2BB8-4DB05F747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955E771-DA27-968C-1F6F-2654C7C767F0}"/>
              </a:ext>
            </a:extLst>
          </p:cNvPr>
          <p:cNvSpPr txBox="1"/>
          <p:nvPr/>
        </p:nvSpPr>
        <p:spPr>
          <a:xfrm>
            <a:off x="304799" y="326571"/>
            <a:ext cx="953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2.1 – Installing &amp; Loading Packages – Source vs Binaries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932772-22CC-BE34-C3E6-8516DF8F190C}"/>
              </a:ext>
            </a:extLst>
          </p:cNvPr>
          <p:cNvSpPr txBox="1"/>
          <p:nvPr/>
        </p:nvSpPr>
        <p:spPr>
          <a:xfrm>
            <a:off x="367393" y="1183821"/>
            <a:ext cx="11136086" cy="45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012073-5C2C-FF20-BD69-5A27DC7A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125" y="3114705"/>
            <a:ext cx="8740899" cy="35666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E53FC9-2CC5-1E26-6F6D-26CA446DEAE7}"/>
              </a:ext>
            </a:extLst>
          </p:cNvPr>
          <p:cNvSpPr txBox="1"/>
          <p:nvPr/>
        </p:nvSpPr>
        <p:spPr>
          <a:xfrm>
            <a:off x="2062976" y="4893443"/>
            <a:ext cx="32030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Andale Mono" panose="020B0509000000000004" pitchFamily="49" charset="0"/>
              </a:rPr>
              <a:t>library()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D79BF3-DCBF-2AC6-B280-6CD48A719523}"/>
              </a:ext>
            </a:extLst>
          </p:cNvPr>
          <p:cNvSpPr txBox="1"/>
          <p:nvPr/>
        </p:nvSpPr>
        <p:spPr>
          <a:xfrm>
            <a:off x="1388126" y="5767457"/>
            <a:ext cx="36906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ndale Mono" panose="020B0509000000000004" pitchFamily="49" charset="0"/>
              </a:rPr>
              <a:t>install.packages</a:t>
            </a:r>
            <a:r>
              <a:rPr lang="en-US" sz="1400" b="1" dirty="0">
                <a:latin typeface="Andale Mono" panose="020B0509000000000004" pitchFamily="49" charset="0"/>
              </a:rPr>
              <a:t>(type = source)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FBBC2A-28D1-E014-F707-1658E4862D26}"/>
              </a:ext>
            </a:extLst>
          </p:cNvPr>
          <p:cNvSpPr txBox="1"/>
          <p:nvPr/>
        </p:nvSpPr>
        <p:spPr>
          <a:xfrm>
            <a:off x="1388126" y="5361227"/>
            <a:ext cx="36906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Andale Mono" panose="020B0509000000000004" pitchFamily="49" charset="0"/>
              </a:rPr>
              <a:t>install.packages</a:t>
            </a:r>
            <a:r>
              <a:rPr lang="en-US" sz="1400" b="1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AA0F40-C96A-0D97-B85C-9A6D4B1E20E6}"/>
              </a:ext>
            </a:extLst>
          </p:cNvPr>
          <p:cNvSpPr txBox="1"/>
          <p:nvPr/>
        </p:nvSpPr>
        <p:spPr>
          <a:xfrm>
            <a:off x="1380780" y="4905591"/>
            <a:ext cx="36906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ndale Mono" panose="020B0509000000000004" pitchFamily="49" charset="0"/>
              </a:rPr>
              <a:t>library()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42C2F5-1537-15EF-CB29-D862B7B99B84}"/>
              </a:ext>
            </a:extLst>
          </p:cNvPr>
          <p:cNvSpPr txBox="1"/>
          <p:nvPr/>
        </p:nvSpPr>
        <p:spPr>
          <a:xfrm>
            <a:off x="1388126" y="6255448"/>
            <a:ext cx="369065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ndale Mono" panose="020B0509000000000004" pitchFamily="49" charset="0"/>
              </a:rPr>
              <a:t>remotes::</a:t>
            </a:r>
            <a:r>
              <a:rPr lang="en-US" sz="1400" b="1" dirty="0" err="1">
                <a:latin typeface="Andale Mono" panose="020B0509000000000004" pitchFamily="49" charset="0"/>
              </a:rPr>
              <a:t>install_github</a:t>
            </a:r>
            <a:r>
              <a:rPr lang="en-US" sz="1400" b="1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682F3-3892-926D-01DF-9A98BBF44495}"/>
              </a:ext>
            </a:extLst>
          </p:cNvPr>
          <p:cNvSpPr txBox="1"/>
          <p:nvPr/>
        </p:nvSpPr>
        <p:spPr>
          <a:xfrm>
            <a:off x="766805" y="1242211"/>
            <a:ext cx="103389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Package</a:t>
            </a:r>
            <a:r>
              <a:rPr lang="en-US" dirty="0"/>
              <a:t> – A set of executable code comprised of functions, documentation, vignettes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Library</a:t>
            </a:r>
            <a:r>
              <a:rPr lang="en-US" dirty="0"/>
              <a:t> – Directory with decompressed executable binary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Binary</a:t>
            </a:r>
            <a:r>
              <a:rPr lang="en-US" dirty="0"/>
              <a:t> – System-dependent executable binary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Source</a:t>
            </a:r>
            <a:r>
              <a:rPr lang="en-US" dirty="0"/>
              <a:t> – System-agnostic source code of package, needs to be “built” into a binary package using system-dependent compilers.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Repository</a:t>
            </a:r>
            <a:r>
              <a:rPr lang="en-US" dirty="0"/>
              <a:t> – Location on internet where package sources and binaries can be downloaded</a:t>
            </a:r>
          </a:p>
        </p:txBody>
      </p:sp>
    </p:spTree>
    <p:extLst>
      <p:ext uri="{BB962C8B-B14F-4D97-AF65-F5344CB8AC3E}">
        <p14:creationId xmlns:p14="http://schemas.microsoft.com/office/powerpoint/2010/main" val="802421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9B66C-A52D-3C9D-AA62-508D0251D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81DDCC-4D92-3CCE-FC2D-4F7145C3AC66}"/>
              </a:ext>
            </a:extLst>
          </p:cNvPr>
          <p:cNvSpPr txBox="1"/>
          <p:nvPr/>
        </p:nvSpPr>
        <p:spPr>
          <a:xfrm>
            <a:off x="304799" y="326571"/>
            <a:ext cx="9533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2.1 – Installing &amp; Loading Packages – Source vs Binaries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156C4-7C5A-0984-BAD9-79B5EF4C9153}"/>
              </a:ext>
            </a:extLst>
          </p:cNvPr>
          <p:cNvSpPr txBox="1"/>
          <p:nvPr/>
        </p:nvSpPr>
        <p:spPr>
          <a:xfrm>
            <a:off x="367393" y="1183821"/>
            <a:ext cx="11136086" cy="457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D09CF7-2599-0DB2-F96E-69997D78A3A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611" y="5257971"/>
            <a:ext cx="10173649" cy="12100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11D52B-B18A-FDEC-3575-E4C1AC9FC5FC}"/>
              </a:ext>
            </a:extLst>
          </p:cNvPr>
          <p:cNvSpPr txBox="1"/>
          <p:nvPr/>
        </p:nvSpPr>
        <p:spPr>
          <a:xfrm>
            <a:off x="766805" y="1242211"/>
            <a:ext cx="103389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Package</a:t>
            </a:r>
            <a:r>
              <a:rPr lang="en-US" dirty="0"/>
              <a:t> – A set of executable code comprised of functions, documentation, vignettes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Library</a:t>
            </a:r>
            <a:r>
              <a:rPr lang="en-US" dirty="0"/>
              <a:t> – Directory with decompressed executable binary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Binary</a:t>
            </a:r>
            <a:r>
              <a:rPr lang="en-US" dirty="0"/>
              <a:t> – System-dependent executable binary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Source</a:t>
            </a:r>
            <a:r>
              <a:rPr lang="en-US" dirty="0"/>
              <a:t> – System-agnostic source code of package, needs to be “built” into a binary package using system-dependent compilers.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Repository</a:t>
            </a:r>
            <a:r>
              <a:rPr lang="en-US" dirty="0"/>
              <a:t> – Location on internet where package sources and binaries can be downloaded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BF941-3727-A73E-C2E4-E69B6C96037C}"/>
              </a:ext>
            </a:extLst>
          </p:cNvPr>
          <p:cNvSpPr txBox="1"/>
          <p:nvPr/>
        </p:nvSpPr>
        <p:spPr>
          <a:xfrm>
            <a:off x="766804" y="3429000"/>
            <a:ext cx="101736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commonly used CRAN packages can and should be installed from binary on Windows or Mac.</a:t>
            </a:r>
          </a:p>
          <a:p>
            <a:endParaRPr lang="en-US" dirty="0"/>
          </a:p>
          <a:p>
            <a:r>
              <a:rPr lang="en-US" dirty="0"/>
              <a:t>Installing from source is prone to error if your compilers are not set up properly.</a:t>
            </a:r>
          </a:p>
          <a:p>
            <a:endParaRPr lang="en-US" dirty="0"/>
          </a:p>
          <a:p>
            <a:r>
              <a:rPr lang="en-US" dirty="0"/>
              <a:t>However, some packages (or package dependencies) are only available in source form:</a:t>
            </a:r>
          </a:p>
        </p:txBody>
      </p:sp>
    </p:spTree>
    <p:extLst>
      <p:ext uri="{BB962C8B-B14F-4D97-AF65-F5344CB8AC3E}">
        <p14:creationId xmlns:p14="http://schemas.microsoft.com/office/powerpoint/2010/main" val="1085173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F8949-2A30-0B8E-C7F5-493303B52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A0334A-6E3F-16C8-A6A0-ACA0F7CB1D7B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2.1 – Installing &amp; Loading Packages – Conflicting function names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F7E25D-D099-B476-239F-015671A7CA0A}"/>
              </a:ext>
            </a:extLst>
          </p:cNvPr>
          <p:cNvSpPr txBox="1"/>
          <p:nvPr/>
        </p:nvSpPr>
        <p:spPr>
          <a:xfrm>
            <a:off x="367393" y="1183821"/>
            <a:ext cx="11136086" cy="4612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Sometimes more than one package have the same function name. </a:t>
            </a:r>
          </a:p>
          <a:p>
            <a:pPr>
              <a:lnSpc>
                <a:spcPct val="150000"/>
              </a:lnSpc>
            </a:pPr>
            <a:r>
              <a:rPr lang="en-US" dirty="0"/>
              <a:t>The package loaded last “masks” the function names from any previously loaded packages.</a:t>
            </a: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For example, the “stats” package and “</a:t>
            </a:r>
            <a:r>
              <a:rPr lang="en-US" dirty="0" err="1"/>
              <a:t>dplyr</a:t>
            </a:r>
            <a:r>
              <a:rPr lang="en-US" dirty="0"/>
              <a:t>” package both have a function called “filter”.</a:t>
            </a: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/>
              <a:t>The </a:t>
            </a:r>
            <a:r>
              <a:rPr lang="en-US" dirty="0">
                <a:latin typeface="Andale Mono" panose="020B0509000000000004" pitchFamily="49" charset="0"/>
              </a:rPr>
              <a:t>stats </a:t>
            </a:r>
            <a:r>
              <a:rPr lang="en-US" dirty="0"/>
              <a:t>package is loaded by default, so after running </a:t>
            </a:r>
            <a:r>
              <a:rPr lang="en-US" dirty="0">
                <a:latin typeface="Andale Mono" panose="020B0509000000000004" pitchFamily="49" charset="0"/>
              </a:rPr>
              <a:t>library(</a:t>
            </a:r>
            <a:r>
              <a:rPr lang="en-US" dirty="0" err="1">
                <a:latin typeface="Andale Mono" panose="020B0509000000000004" pitchFamily="49" charset="0"/>
              </a:rPr>
              <a:t>dplyr</a:t>
            </a:r>
            <a:r>
              <a:rPr lang="en-US" dirty="0"/>
              <a:t>), R will assume that we want to use the </a:t>
            </a:r>
            <a:r>
              <a:rPr lang="en-US" dirty="0">
                <a:latin typeface="Andale Mono" panose="020B0509000000000004" pitchFamily="49" charset="0"/>
              </a:rPr>
              <a:t>filter</a:t>
            </a:r>
            <a:r>
              <a:rPr lang="en-US" dirty="0"/>
              <a:t> from the </a:t>
            </a:r>
            <a:r>
              <a:rPr lang="en-US" dirty="0" err="1">
                <a:latin typeface="Andale Mono" panose="020B0509000000000004" pitchFamily="49" charset="0"/>
              </a:rPr>
              <a:t>dplyr</a:t>
            </a:r>
            <a:r>
              <a:rPr lang="en-US" dirty="0"/>
              <a:t> package instead of the </a:t>
            </a:r>
            <a:r>
              <a:rPr lang="en-US" dirty="0">
                <a:latin typeface="Andale Mono" panose="020B0509000000000004" pitchFamily="49" charset="0"/>
              </a:rPr>
              <a:t>stats</a:t>
            </a:r>
            <a:r>
              <a:rPr lang="en-US" dirty="0"/>
              <a:t> package.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/>
              <a:t>We can specify which package we intend to use by using the </a:t>
            </a:r>
            <a:r>
              <a:rPr lang="en-US" dirty="0">
                <a:latin typeface="Andale Mono" panose="020B0509000000000004" pitchFamily="49" charset="0"/>
              </a:rPr>
              <a:t>::</a:t>
            </a:r>
            <a:r>
              <a:rPr lang="en-US" dirty="0"/>
              <a:t> notation: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&gt; stats::filter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&gt; </a:t>
            </a:r>
            <a:r>
              <a:rPr lang="en-US" dirty="0" err="1">
                <a:latin typeface="Andale Mono" panose="020B0509000000000004" pitchFamily="49" charset="0"/>
              </a:rPr>
              <a:t>dplyr</a:t>
            </a:r>
            <a:r>
              <a:rPr lang="en-US" dirty="0">
                <a:latin typeface="Andale Mono" panose="020B0509000000000004" pitchFamily="49" charset="0"/>
              </a:rPr>
              <a:t>::filter</a:t>
            </a:r>
            <a:br>
              <a:rPr lang="en-US" dirty="0">
                <a:latin typeface="Andale Mono" panose="020B0509000000000004" pitchFamily="49" charset="0"/>
              </a:rPr>
            </a:br>
            <a:endParaRPr lang="en-US" dirty="0"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29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A4AE8-FEEE-D1C5-7886-09B0C88A4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2C51F6-AAFC-68D5-E5B0-BD98460759E5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2.1 – Plotting with ggplot2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099E04-5A58-247D-CB56-21CEB1E23150}"/>
              </a:ext>
            </a:extLst>
          </p:cNvPr>
          <p:cNvSpPr txBox="1"/>
          <p:nvPr/>
        </p:nvSpPr>
        <p:spPr>
          <a:xfrm>
            <a:off x="367393" y="1183821"/>
            <a:ext cx="11136086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ggplot2</a:t>
            </a:r>
            <a:r>
              <a:rPr lang="en-US" dirty="0"/>
              <a:t> is a package for plotting is based on “The Grammar of Graphics”</a:t>
            </a:r>
          </a:p>
          <a:p>
            <a:pPr>
              <a:lnSpc>
                <a:spcPct val="150000"/>
              </a:lnSpc>
            </a:pPr>
            <a:r>
              <a:rPr lang="en-US" dirty="0"/>
              <a:t>Once you learn the grammar, you can quickly create complex, beautiful, multi-variable plots!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Decomposes graphics into layers:</a:t>
            </a:r>
          </a:p>
          <a:p>
            <a:pPr lvl="1"/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Data, Mapping, Statistics, Scales, Geometries,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etc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…</a:t>
            </a:r>
          </a:p>
          <a:p>
            <a:endParaRPr lang="en-US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Most basic/important layers: data, mapping (aesthetics) &amp; geometry.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ea typeface="Yu Gothic" panose="020B0400000000000000" pitchFamily="34" charset="-128"/>
                <a:cs typeface="Courier New" panose="02070309020205020404" pitchFamily="49" charset="0"/>
              </a:rPr>
              <a:t>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A data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  <a:ea typeface="Yu Gothic" panose="020B0400000000000000" pitchFamily="34" charset="-128"/>
                <a:cs typeface="Courier New" panose="02070309020205020404" pitchFamily="49" charset="0"/>
              </a:rPr>
              <a:t>mapping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Which columns to ”map” to “</a:t>
            </a:r>
            <a:r>
              <a:rPr lang="en-US" dirty="0">
                <a:solidFill>
                  <a:srgbClr val="7030A0"/>
                </a:solidFill>
                <a:ea typeface="Yu Gothic" panose="020B0400000000000000" pitchFamily="34" charset="-128"/>
                <a:cs typeface="Courier New" panose="02070309020205020404" pitchFamily="49" charset="0"/>
              </a:rPr>
              <a:t>aesthetics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” like </a:t>
            </a:r>
            <a:r>
              <a:rPr lang="en-US" dirty="0">
                <a:latin typeface="Andale Mono" panose="020B05090000000000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x, y, color, size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, 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92D050"/>
                </a:solidFill>
                <a:ea typeface="Yu Gothic" panose="020B0400000000000000" pitchFamily="34" charset="-128"/>
                <a:cs typeface="Courier New" panose="02070309020205020404" pitchFamily="49" charset="0"/>
              </a:rPr>
              <a:t>geometry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What type of plot to draw using the provided “</a:t>
            </a:r>
            <a:r>
              <a:rPr lang="en-US" dirty="0">
                <a:solidFill>
                  <a:srgbClr val="7030A0"/>
                </a:solidFill>
                <a:ea typeface="Yu Gothic" panose="020B0400000000000000" pitchFamily="34" charset="-128"/>
                <a:cs typeface="Courier New" panose="02070309020205020404" pitchFamily="49" charset="0"/>
              </a:rPr>
              <a:t>aesthetics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  <a:ea typeface="Yu Gothic" panose="020B0400000000000000" pitchFamily="34" charset="-128"/>
                <a:cs typeface="Courier New" panose="02070309020205020404" pitchFamily="49" charset="0"/>
              </a:rPr>
              <a:t>theme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Overall appearance and inclusion/exclusion of plot elements</a:t>
            </a:r>
          </a:p>
          <a:p>
            <a:endParaRPr lang="en-GB" dirty="0">
              <a:latin typeface="Andale Mono" panose="020B0509000000000004" pitchFamily="49" charset="0"/>
            </a:endParaRPr>
          </a:p>
          <a:p>
            <a:r>
              <a:rPr lang="en-GB" b="1" dirty="0" err="1">
                <a:latin typeface="Andale Mono" panose="020B0509000000000004" pitchFamily="49" charset="0"/>
              </a:rPr>
              <a:t>ggplot</a:t>
            </a:r>
            <a:r>
              <a:rPr lang="en-GB" b="1" dirty="0">
                <a:latin typeface="Andale Mono" panose="020B0509000000000004" pitchFamily="49" charset="0"/>
              </a:rPr>
              <a:t>(</a:t>
            </a:r>
            <a:r>
              <a:rPr lang="en-GB" b="1" dirty="0">
                <a:solidFill>
                  <a:srgbClr val="FF0000"/>
                </a:solidFill>
                <a:latin typeface="Andale Mono" panose="020B0509000000000004" pitchFamily="49" charset="0"/>
              </a:rPr>
              <a:t>data</a:t>
            </a:r>
            <a:r>
              <a:rPr lang="en-GB" b="1" dirty="0">
                <a:latin typeface="Andale Mono" panose="020B0509000000000004" pitchFamily="49" charset="0"/>
              </a:rPr>
              <a:t> = …, </a:t>
            </a:r>
            <a:r>
              <a:rPr lang="en-GB" b="1" dirty="0">
                <a:solidFill>
                  <a:srgbClr val="FFC000"/>
                </a:solidFill>
                <a:latin typeface="Andale Mono" panose="020B0509000000000004" pitchFamily="49" charset="0"/>
              </a:rPr>
              <a:t>mapping</a:t>
            </a:r>
            <a:r>
              <a:rPr lang="en-GB" b="1" dirty="0">
                <a:latin typeface="Andale Mono" panose="020B0509000000000004" pitchFamily="49" charset="0"/>
              </a:rPr>
              <a:t> = </a:t>
            </a:r>
            <a:r>
              <a:rPr lang="en-GB" b="1" dirty="0" err="1">
                <a:solidFill>
                  <a:srgbClr val="7030A0"/>
                </a:solidFill>
                <a:latin typeface="Andale Mono" panose="020B0509000000000004" pitchFamily="49" charset="0"/>
              </a:rPr>
              <a:t>aes</a:t>
            </a:r>
            <a:r>
              <a:rPr lang="en-GB" b="1" dirty="0">
                <a:latin typeface="Andale Mono" panose="020B0509000000000004" pitchFamily="49" charset="0"/>
              </a:rPr>
              <a:t>()) + </a:t>
            </a:r>
            <a:r>
              <a:rPr lang="en-GB" b="1" dirty="0" err="1">
                <a:solidFill>
                  <a:srgbClr val="92D050"/>
                </a:solidFill>
                <a:latin typeface="Andale Mono" panose="020B0509000000000004" pitchFamily="49" charset="0"/>
              </a:rPr>
              <a:t>geom</a:t>
            </a:r>
            <a:r>
              <a:rPr lang="en-GB" b="1" dirty="0" err="1">
                <a:latin typeface="Andale Mono" panose="020B0509000000000004" pitchFamily="49" charset="0"/>
              </a:rPr>
              <a:t>_point</a:t>
            </a:r>
            <a:r>
              <a:rPr lang="en-GB" b="1" dirty="0">
                <a:latin typeface="Andale Mono" panose="020B0509000000000004" pitchFamily="49" charset="0"/>
              </a:rPr>
              <a:t>() + </a:t>
            </a:r>
            <a:r>
              <a:rPr lang="en-GB" b="1" dirty="0">
                <a:solidFill>
                  <a:srgbClr val="00B0F0"/>
                </a:solidFill>
                <a:latin typeface="Andale Mono" panose="020B0509000000000004" pitchFamily="49" charset="0"/>
              </a:rPr>
              <a:t>theme</a:t>
            </a:r>
            <a:r>
              <a:rPr lang="en-GB" b="1" dirty="0">
                <a:latin typeface="Andale Mono" panose="020B0509000000000004" pitchFamily="49" charset="0"/>
              </a:rPr>
              <a:t>()</a:t>
            </a:r>
            <a:endParaRPr lang="en-US" b="1" dirty="0">
              <a:latin typeface="Andale Mono" panose="020B0509000000000004" pitchFamily="49" charset="0"/>
            </a:endParaRPr>
          </a:p>
          <a:p>
            <a:pPr lvl="2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D73555-3F08-11D1-F03C-2D8B951DE430}"/>
              </a:ext>
            </a:extLst>
          </p:cNvPr>
          <p:cNvGrpSpPr/>
          <p:nvPr/>
        </p:nvGrpSpPr>
        <p:grpSpPr>
          <a:xfrm>
            <a:off x="8822915" y="1782519"/>
            <a:ext cx="2687212" cy="4073753"/>
            <a:chOff x="6730165" y="860594"/>
            <a:chExt cx="2027335" cy="307339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2B1738-E2AB-7A9A-2A20-290A0C791E06}"/>
                </a:ext>
              </a:extLst>
            </p:cNvPr>
            <p:cNvGrpSpPr/>
            <p:nvPr/>
          </p:nvGrpSpPr>
          <p:grpSpPr>
            <a:xfrm>
              <a:off x="6730165" y="860594"/>
              <a:ext cx="1960660" cy="2652034"/>
              <a:chOff x="6730165" y="860594"/>
              <a:chExt cx="1960660" cy="2652034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18DD35-10A9-7D53-0218-7FAA973876DC}"/>
                  </a:ext>
                </a:extLst>
              </p:cNvPr>
              <p:cNvSpPr/>
              <p:nvPr/>
            </p:nvSpPr>
            <p:spPr>
              <a:xfrm rot="18729047">
                <a:off x="6774302" y="816457"/>
                <a:ext cx="1805715" cy="1893989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Theme</a:t>
                </a:r>
              </a:p>
              <a:p>
                <a:pPr algn="ctr"/>
                <a:endParaRPr lang="en-US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BCDC8C-E2D4-4F0C-2C3A-9AEE19FB3B24}"/>
                  </a:ext>
                </a:extLst>
              </p:cNvPr>
              <p:cNvSpPr/>
              <p:nvPr/>
            </p:nvSpPr>
            <p:spPr>
              <a:xfrm rot="18729047">
                <a:off x="6812401" y="1225619"/>
                <a:ext cx="1805715" cy="1893989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Geometry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91FCF27-BE19-DDDF-5793-EB74E4ABAC9A}"/>
                  </a:ext>
                </a:extLst>
              </p:cNvPr>
              <p:cNvSpPr/>
              <p:nvPr/>
            </p:nvSpPr>
            <p:spPr>
              <a:xfrm rot="18729047">
                <a:off x="6840973" y="1662776"/>
                <a:ext cx="1805715" cy="189398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/>
                  <a:t>Mapping</a:t>
                </a: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F9E384-2B2F-669F-6069-71EEBB6CFF55}"/>
                </a:ext>
              </a:extLst>
            </p:cNvPr>
            <p:cNvSpPr/>
            <p:nvPr/>
          </p:nvSpPr>
          <p:spPr>
            <a:xfrm rot="18729047">
              <a:off x="6907648" y="2084136"/>
              <a:ext cx="1805715" cy="1893989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8400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D6EB3-44B3-0EEA-FD7F-4B158D221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5441FE-5B96-6FED-29F0-CBA23E40F620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2.1 – Plotting with ggplot2 - resources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74C46F-288D-E5B2-1505-7DDEDB9BD99A}"/>
              </a:ext>
            </a:extLst>
          </p:cNvPr>
          <p:cNvSpPr txBox="1"/>
          <p:nvPr/>
        </p:nvSpPr>
        <p:spPr>
          <a:xfrm>
            <a:off x="382835" y="902631"/>
            <a:ext cx="60456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Simple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 vignette(“ggplot2”)</a:t>
            </a:r>
          </a:p>
          <a:p>
            <a:r>
              <a:rPr lang="en-US" dirty="0"/>
              <a:t>Cheat 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rstudio.github.io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/data-</a:t>
            </a:r>
            <a:r>
              <a:rPr lang="en-US" dirty="0" err="1"/>
              <a:t>visualization.pdf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DC8F07-0ADD-2E29-BCD6-71A2BDA6D91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60" y="2178048"/>
            <a:ext cx="6045690" cy="46644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2705C4-CE79-B865-4FAD-84E122A226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310" y="2166924"/>
            <a:ext cx="6045690" cy="46755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BAFA3E-F075-31D8-72FF-E54133925C55}"/>
              </a:ext>
            </a:extLst>
          </p:cNvPr>
          <p:cNvSpPr txBox="1"/>
          <p:nvPr/>
        </p:nvSpPr>
        <p:spPr>
          <a:xfrm>
            <a:off x="6428525" y="902630"/>
            <a:ext cx="53806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 for Data Science</a:t>
            </a:r>
            <a:r>
              <a:rPr lang="en-US" dirty="0"/>
              <a:t>, Ch 1, 9-11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https://r4ds.hadley.nz/</a:t>
            </a:r>
          </a:p>
          <a:p>
            <a:r>
              <a:rPr lang="en-US" dirty="0" err="1"/>
              <a:t>Inspo</a:t>
            </a:r>
            <a:r>
              <a:rPr lang="en-US" dirty="0"/>
              <a:t> &amp; recipes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https://r-graph-gallery.com/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948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56D915A-405F-1422-525D-5A8554EA1E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FD659F4-2226-AB3E-BD7E-31DF57F28CFE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610B04-9859-B080-E36A-DDCCA064953F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23755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A6273-7B36-4490-F790-EAE14672F5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ED7428-DE1E-954F-1EDC-85B8841CDB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6FB136-29EE-A586-BD1A-6889BA198D93}"/>
              </a:ext>
            </a:extLst>
          </p:cNvPr>
          <p:cNvSpPr txBox="1"/>
          <p:nvPr/>
        </p:nvSpPr>
        <p:spPr>
          <a:xfrm>
            <a:off x="9296400" y="6374884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www.tidyverse.org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22460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38412-27C4-587A-D2DF-85CF47104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418C77-0048-AD0E-D7B8-E8C1C54F5A17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2.2 – What is “tidy” data?</a:t>
            </a:r>
          </a:p>
        </p:txBody>
      </p:sp>
      <p:pic>
        <p:nvPicPr>
          <p:cNvPr id="1030" name="Picture 6" descr="Three panels, each representing a tidy data frame. The first panel shows that each variable is a column. The second panel shows that each observation is a row. The third panel shows that each value is a cell.">
            <a:extLst>
              <a:ext uri="{FF2B5EF4-FFF2-40B4-BE49-F238E27FC236}">
                <a16:creationId xmlns:a16="http://schemas.microsoft.com/office/drawing/2014/main" id="{ED096F99-41A2-B735-7447-58CE32549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434" y="1890575"/>
            <a:ext cx="11663678" cy="364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EAC864-1099-E8A7-D19F-A51B3AA6F5A6}"/>
              </a:ext>
            </a:extLst>
          </p:cNvPr>
          <p:cNvSpPr txBox="1"/>
          <p:nvPr/>
        </p:nvSpPr>
        <p:spPr>
          <a:xfrm>
            <a:off x="469900" y="849791"/>
            <a:ext cx="340360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Each variable is a column; each column is a variable.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BD1002-16F2-9DB7-E891-CB36D69C0203}"/>
              </a:ext>
            </a:extLst>
          </p:cNvPr>
          <p:cNvSpPr txBox="1"/>
          <p:nvPr/>
        </p:nvSpPr>
        <p:spPr>
          <a:xfrm>
            <a:off x="4193258" y="883020"/>
            <a:ext cx="3602284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Each observation is a row; each row is an observation.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9D079E-0451-8E5A-FB05-6EF9C29CAA43}"/>
              </a:ext>
            </a:extLst>
          </p:cNvPr>
          <p:cNvSpPr txBox="1"/>
          <p:nvPr/>
        </p:nvSpPr>
        <p:spPr>
          <a:xfrm>
            <a:off x="8105420" y="883020"/>
            <a:ext cx="3719692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Each value is a cell; </a:t>
            </a:r>
          </a:p>
          <a:p>
            <a:pPr algn="l">
              <a:lnSpc>
                <a:spcPct val="150000"/>
              </a:lnSpc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each cell is a single value.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EA7175-FB99-031B-7127-C4D3255AF4FD}"/>
              </a:ext>
            </a:extLst>
          </p:cNvPr>
          <p:cNvSpPr txBox="1"/>
          <p:nvPr/>
        </p:nvSpPr>
        <p:spPr>
          <a:xfrm>
            <a:off x="571500" y="5373933"/>
            <a:ext cx="107569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consistent data format -&gt; coherent set of “verbs” for manipulation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Each variable if a column -&gt; columns are vectors -&gt; R operates efficiently on vectors</a:t>
            </a:r>
          </a:p>
        </p:txBody>
      </p:sp>
    </p:spTree>
    <p:extLst>
      <p:ext uri="{BB962C8B-B14F-4D97-AF65-F5344CB8AC3E}">
        <p14:creationId xmlns:p14="http://schemas.microsoft.com/office/powerpoint/2010/main" val="1329168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907F8-B867-B70A-34A4-EDCEB417F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FD97C2-E8F2-B95B-216F-BFEA1B270AF5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2.2 – </a:t>
            </a:r>
            <a:r>
              <a:rPr lang="en-US" sz="2800" b="1" dirty="0" err="1"/>
              <a:t>dplyr</a:t>
            </a:r>
            <a:r>
              <a:rPr lang="en-US" sz="2800" b="1" dirty="0"/>
              <a:t>: data transformation “verbs”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31953-CDFC-1D12-4E1C-8F3AD56094E1}"/>
              </a:ext>
            </a:extLst>
          </p:cNvPr>
          <p:cNvSpPr txBox="1"/>
          <p:nvPr/>
        </p:nvSpPr>
        <p:spPr>
          <a:xfrm>
            <a:off x="482600" y="1056469"/>
            <a:ext cx="74549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sz="2400" b="0" i="0" dirty="0">
              <a:solidFill>
                <a:srgbClr val="343A40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1EDF24-B2EA-B27B-094B-CC01354AB020}"/>
              </a:ext>
            </a:extLst>
          </p:cNvPr>
          <p:cNvSpPr txBox="1"/>
          <p:nvPr/>
        </p:nvSpPr>
        <p:spPr>
          <a:xfrm>
            <a:off x="482600" y="1056469"/>
            <a:ext cx="10604500" cy="5520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 err="1">
                <a:solidFill>
                  <a:srgbClr val="343A40"/>
                </a:solidFill>
              </a:rPr>
              <a:t>d</a:t>
            </a:r>
            <a:r>
              <a:rPr lang="en-US" sz="2400" b="0" i="0" dirty="0" err="1">
                <a:solidFill>
                  <a:srgbClr val="343A40"/>
                </a:solidFill>
                <a:effectLst/>
              </a:rPr>
              <a:t>plyr</a:t>
            </a:r>
            <a:r>
              <a:rPr lang="en-US" sz="2400" b="0" i="0" dirty="0">
                <a:solidFill>
                  <a:srgbClr val="343A40"/>
                </a:solidFill>
                <a:effectLst/>
              </a:rPr>
              <a:t> is a package for data manipulation in a declarative style</a:t>
            </a:r>
          </a:p>
          <a:p>
            <a:pPr algn="l">
              <a:lnSpc>
                <a:spcPct val="150000"/>
              </a:lnSpc>
            </a:pPr>
            <a:endParaRPr lang="en-US" sz="1100" b="0" i="0" dirty="0">
              <a:solidFill>
                <a:srgbClr val="343A40"/>
              </a:solidFill>
              <a:effectLst/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43A40"/>
                </a:solidFill>
              </a:rPr>
              <a:t>The key functions are “verbs” with a common design philosophy: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43A40"/>
                </a:solidFill>
              </a:rPr>
              <a:t>The first argument is a data frame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43A40"/>
                </a:solidFill>
              </a:rPr>
              <a:t>The subsequent arguments specify how you want to change the column or row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43A40"/>
                </a:solidFill>
              </a:rPr>
              <a:t>The output is always a data frame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343A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43A40"/>
                </a:solidFill>
              </a:rPr>
              <a:t>You can also use |&gt; “pipe” to string together multiple verbs in a single line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i="1" dirty="0">
                <a:solidFill>
                  <a:srgbClr val="343A40"/>
                </a:solidFill>
              </a:rPr>
              <a:t>A |&gt; function(B) </a:t>
            </a:r>
            <a:r>
              <a:rPr lang="en-US" sz="2400" dirty="0">
                <a:solidFill>
                  <a:srgbClr val="343A40"/>
                </a:solidFill>
              </a:rPr>
              <a:t>becomes </a:t>
            </a:r>
            <a:r>
              <a:rPr lang="en-US" sz="2400" i="1" dirty="0">
                <a:solidFill>
                  <a:srgbClr val="343A40"/>
                </a:solidFill>
              </a:rPr>
              <a:t>function(A, B)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100" i="1" dirty="0">
              <a:solidFill>
                <a:srgbClr val="343A4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343A40"/>
                </a:solidFill>
              </a:rPr>
              <a:t>Note: %&gt;% was introduced as part of the </a:t>
            </a:r>
            <a:r>
              <a:rPr lang="en-US" dirty="0" err="1">
                <a:solidFill>
                  <a:srgbClr val="343A40"/>
                </a:solidFill>
              </a:rPr>
              <a:t>tidyverse</a:t>
            </a:r>
            <a:r>
              <a:rPr lang="en-US" dirty="0">
                <a:solidFill>
                  <a:srgbClr val="343A40"/>
                </a:solidFill>
              </a:rPr>
              <a:t> before |&gt; was added to base R. They are largely interchangeable</a:t>
            </a:r>
          </a:p>
        </p:txBody>
      </p:sp>
    </p:spTree>
    <p:extLst>
      <p:ext uri="{BB962C8B-B14F-4D97-AF65-F5344CB8AC3E}">
        <p14:creationId xmlns:p14="http://schemas.microsoft.com/office/powerpoint/2010/main" val="284401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CE0987-5ABA-31A7-5918-F8E280EDF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F837F9-5DCA-18B9-D4E1-BC2AEBC876A6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2.2 – </a:t>
            </a:r>
            <a:r>
              <a:rPr lang="en-US" sz="2800" b="1" dirty="0" err="1"/>
              <a:t>dplyr</a:t>
            </a:r>
            <a:r>
              <a:rPr lang="en-US" sz="2800" b="1" dirty="0"/>
              <a:t>: data transformation “verbs”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CF625-F7A9-DDB3-D706-17F0971F21D9}"/>
              </a:ext>
            </a:extLst>
          </p:cNvPr>
          <p:cNvSpPr txBox="1"/>
          <p:nvPr/>
        </p:nvSpPr>
        <p:spPr>
          <a:xfrm>
            <a:off x="482600" y="1056469"/>
            <a:ext cx="74549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sz="2400" b="0" i="0" dirty="0">
              <a:solidFill>
                <a:srgbClr val="343A40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42D813-F40D-9FD5-A011-FC2CE8E24511}"/>
              </a:ext>
            </a:extLst>
          </p:cNvPr>
          <p:cNvSpPr txBox="1"/>
          <p:nvPr/>
        </p:nvSpPr>
        <p:spPr>
          <a:xfrm>
            <a:off x="482600" y="1056469"/>
            <a:ext cx="110744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43A40"/>
                </a:solidFill>
              </a:rPr>
              <a:t>Manipulate cases (i.e. rows)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343A40"/>
                </a:solidFill>
              </a:rPr>
              <a:t>mtcars</a:t>
            </a:r>
            <a:r>
              <a:rPr lang="en-US" sz="2400" i="1" dirty="0">
                <a:solidFill>
                  <a:srgbClr val="343A40"/>
                </a:solidFill>
              </a:rPr>
              <a:t> |&gt; </a:t>
            </a:r>
            <a:r>
              <a:rPr lang="en-US" sz="2400" b="1" i="1" dirty="0">
                <a:solidFill>
                  <a:srgbClr val="343A40"/>
                </a:solidFill>
              </a:rPr>
              <a:t>filter</a:t>
            </a:r>
            <a:r>
              <a:rPr lang="en-US" sz="2400" i="1" dirty="0">
                <a:solidFill>
                  <a:srgbClr val="343A40"/>
                </a:solidFill>
              </a:rPr>
              <a:t>(</a:t>
            </a:r>
            <a:r>
              <a:rPr lang="en-US" sz="2400" i="1" dirty="0" err="1">
                <a:solidFill>
                  <a:srgbClr val="343A40"/>
                </a:solidFill>
              </a:rPr>
              <a:t>cyl</a:t>
            </a:r>
            <a:r>
              <a:rPr lang="en-US" sz="2400" i="1" dirty="0">
                <a:solidFill>
                  <a:srgbClr val="343A40"/>
                </a:solidFill>
              </a:rPr>
              <a:t> == 4)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343A40"/>
                </a:solidFill>
              </a:rPr>
              <a:t>mtcars</a:t>
            </a:r>
            <a:r>
              <a:rPr lang="en-US" sz="2400" i="1" dirty="0">
                <a:solidFill>
                  <a:srgbClr val="343A40"/>
                </a:solidFill>
              </a:rPr>
              <a:t> |&gt; </a:t>
            </a:r>
            <a:r>
              <a:rPr lang="en-US" sz="2400" b="1" i="1" dirty="0">
                <a:solidFill>
                  <a:srgbClr val="343A40"/>
                </a:solidFill>
              </a:rPr>
              <a:t>distinct</a:t>
            </a:r>
            <a:r>
              <a:rPr lang="en-US" sz="2400" i="1" dirty="0">
                <a:solidFill>
                  <a:srgbClr val="343A40"/>
                </a:solidFill>
              </a:rPr>
              <a:t>(</a:t>
            </a:r>
            <a:r>
              <a:rPr lang="en-US" sz="2400" i="1" dirty="0" err="1">
                <a:solidFill>
                  <a:srgbClr val="343A40"/>
                </a:solidFill>
              </a:rPr>
              <a:t>cyl</a:t>
            </a:r>
            <a:r>
              <a:rPr lang="en-US" sz="2400" i="1" dirty="0">
                <a:solidFill>
                  <a:srgbClr val="343A40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343A40"/>
                </a:solidFill>
              </a:rPr>
              <a:t>mtcars</a:t>
            </a:r>
            <a:r>
              <a:rPr lang="en-US" sz="2400" i="1" dirty="0">
                <a:solidFill>
                  <a:srgbClr val="343A40"/>
                </a:solidFill>
              </a:rPr>
              <a:t> |&gt; </a:t>
            </a:r>
            <a:r>
              <a:rPr lang="en-US" sz="2400" b="1" i="1" dirty="0">
                <a:solidFill>
                  <a:srgbClr val="343A40"/>
                </a:solidFill>
              </a:rPr>
              <a:t>slice</a:t>
            </a:r>
            <a:r>
              <a:rPr lang="en-US" sz="2400" i="1" dirty="0">
                <a:solidFill>
                  <a:srgbClr val="343A40"/>
                </a:solidFill>
              </a:rPr>
              <a:t>(1:5)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43A40"/>
                </a:solidFill>
              </a:rPr>
              <a:t>Manipulate variables (i.e. columns)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343A40"/>
                </a:solidFill>
              </a:rPr>
              <a:t>mtcars</a:t>
            </a:r>
            <a:r>
              <a:rPr lang="en-US" sz="2400" i="1" dirty="0">
                <a:solidFill>
                  <a:srgbClr val="343A40"/>
                </a:solidFill>
              </a:rPr>
              <a:t> |&gt; </a:t>
            </a:r>
            <a:r>
              <a:rPr lang="en-US" sz="2400" b="1" i="1" dirty="0">
                <a:solidFill>
                  <a:srgbClr val="343A40"/>
                </a:solidFill>
              </a:rPr>
              <a:t>mutate</a:t>
            </a:r>
            <a:r>
              <a:rPr lang="en-US" sz="2400" i="1" dirty="0">
                <a:solidFill>
                  <a:srgbClr val="343A40"/>
                </a:solidFill>
              </a:rPr>
              <a:t>(</a:t>
            </a:r>
            <a:r>
              <a:rPr lang="en-US" sz="2400" i="1" dirty="0" err="1">
                <a:solidFill>
                  <a:srgbClr val="343A40"/>
                </a:solidFill>
              </a:rPr>
              <a:t>mpg_uk</a:t>
            </a:r>
            <a:r>
              <a:rPr lang="en-US" sz="2400" i="1" dirty="0">
                <a:solidFill>
                  <a:srgbClr val="343A40"/>
                </a:solidFill>
              </a:rPr>
              <a:t> = mpg*1.201)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343A40"/>
                </a:solidFill>
              </a:rPr>
              <a:t>mtcars</a:t>
            </a:r>
            <a:r>
              <a:rPr lang="en-US" sz="2400" i="1" dirty="0">
                <a:solidFill>
                  <a:srgbClr val="343A40"/>
                </a:solidFill>
              </a:rPr>
              <a:t> |&gt; </a:t>
            </a:r>
            <a:r>
              <a:rPr lang="en-US" sz="2400" b="1" i="1" dirty="0">
                <a:solidFill>
                  <a:srgbClr val="343A40"/>
                </a:solidFill>
              </a:rPr>
              <a:t>rename</a:t>
            </a:r>
            <a:r>
              <a:rPr lang="en-US" sz="2400" i="1" dirty="0">
                <a:solidFill>
                  <a:srgbClr val="343A40"/>
                </a:solidFill>
              </a:rPr>
              <a:t>(</a:t>
            </a:r>
            <a:r>
              <a:rPr lang="en-US" sz="2400" i="1" dirty="0" err="1">
                <a:solidFill>
                  <a:srgbClr val="343A40"/>
                </a:solidFill>
              </a:rPr>
              <a:t>mpg_us</a:t>
            </a:r>
            <a:r>
              <a:rPr lang="en-US" sz="2400" i="1" dirty="0">
                <a:solidFill>
                  <a:srgbClr val="343A40"/>
                </a:solidFill>
              </a:rPr>
              <a:t> = mpg)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343A40"/>
                </a:solidFill>
              </a:rPr>
              <a:t>mtcars</a:t>
            </a:r>
            <a:r>
              <a:rPr lang="en-US" sz="2400" i="1" dirty="0">
                <a:solidFill>
                  <a:srgbClr val="343A40"/>
                </a:solidFill>
              </a:rPr>
              <a:t> |&gt; </a:t>
            </a:r>
            <a:r>
              <a:rPr lang="en-US" sz="2400" b="1" i="1" dirty="0">
                <a:solidFill>
                  <a:srgbClr val="343A40"/>
                </a:solidFill>
              </a:rPr>
              <a:t>select</a:t>
            </a:r>
            <a:r>
              <a:rPr lang="en-US" sz="2400" i="1" dirty="0">
                <a:solidFill>
                  <a:srgbClr val="343A40"/>
                </a:solidFill>
              </a:rPr>
              <a:t>(mpg, </a:t>
            </a:r>
            <a:r>
              <a:rPr lang="en-US" sz="2400" i="1" dirty="0" err="1">
                <a:solidFill>
                  <a:srgbClr val="343A40"/>
                </a:solidFill>
              </a:rPr>
              <a:t>cyl</a:t>
            </a:r>
            <a:r>
              <a:rPr lang="en-US" sz="2400" i="1" dirty="0">
                <a:solidFill>
                  <a:srgbClr val="343A40"/>
                </a:solidFill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343A40"/>
                </a:solidFill>
              </a:rPr>
              <a:t>mtcars</a:t>
            </a:r>
            <a:r>
              <a:rPr lang="en-US" sz="2400" i="1" dirty="0">
                <a:solidFill>
                  <a:srgbClr val="343A40"/>
                </a:solidFill>
              </a:rPr>
              <a:t> |&gt; </a:t>
            </a:r>
            <a:r>
              <a:rPr lang="en-US" sz="2400" b="1" i="1" dirty="0">
                <a:solidFill>
                  <a:srgbClr val="343A40"/>
                </a:solidFill>
              </a:rPr>
              <a:t>pull</a:t>
            </a:r>
            <a:r>
              <a:rPr lang="en-US" sz="2400" i="1" dirty="0">
                <a:solidFill>
                  <a:srgbClr val="343A40"/>
                </a:solidFill>
              </a:rPr>
              <a:t>(mpg)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343A40"/>
                </a:solidFill>
              </a:rPr>
              <a:t>Summarise</a:t>
            </a:r>
            <a:r>
              <a:rPr lang="en-US" sz="2400" b="1" dirty="0">
                <a:solidFill>
                  <a:srgbClr val="343A40"/>
                </a:solidFill>
              </a:rPr>
              <a:t> cases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mtcars</a:t>
            </a:r>
            <a:r>
              <a:rPr lang="en-US" sz="2400" i="1" dirty="0"/>
              <a:t> |&gt; </a:t>
            </a:r>
            <a:r>
              <a:rPr lang="en-US" sz="2400" b="1" i="1" dirty="0" err="1"/>
              <a:t>summarise</a:t>
            </a:r>
            <a:r>
              <a:rPr lang="en-US" sz="2400" i="1" dirty="0"/>
              <a:t>(avg = mean(mpg))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mtcars</a:t>
            </a:r>
            <a:r>
              <a:rPr lang="en-US" sz="2400" i="1" dirty="0"/>
              <a:t> |&gt; </a:t>
            </a:r>
            <a:r>
              <a:rPr lang="en-US" sz="2400" b="1" i="1" dirty="0"/>
              <a:t>count</a:t>
            </a:r>
            <a:r>
              <a:rPr lang="en-US" sz="2400" i="1" dirty="0"/>
              <a:t>(</a:t>
            </a:r>
            <a:r>
              <a:rPr lang="en-US" sz="2400" i="1" dirty="0" err="1"/>
              <a:t>cyl</a:t>
            </a:r>
            <a:r>
              <a:rPr lang="en-US" sz="2400" i="1" dirty="0"/>
              <a:t>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43A40"/>
                </a:solidFill>
              </a:rPr>
              <a:t>Group cases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/>
              <a:t>avg_mpg_tbl</a:t>
            </a:r>
            <a:r>
              <a:rPr lang="en-US" sz="2400" i="1" dirty="0"/>
              <a:t> &lt;- </a:t>
            </a:r>
            <a:r>
              <a:rPr lang="en-US" sz="2400" i="1" dirty="0" err="1"/>
              <a:t>mtcars</a:t>
            </a:r>
            <a:r>
              <a:rPr lang="en-US" sz="2400" i="1" dirty="0"/>
              <a:t> |&gt; </a:t>
            </a:r>
            <a:r>
              <a:rPr lang="en-US" sz="2400" b="1" i="1" dirty="0" err="1"/>
              <a:t>group_by</a:t>
            </a:r>
            <a:r>
              <a:rPr lang="en-US" sz="2400" i="1" dirty="0"/>
              <a:t>(</a:t>
            </a:r>
            <a:r>
              <a:rPr lang="en-US" sz="2400" i="1" dirty="0" err="1"/>
              <a:t>cyl</a:t>
            </a:r>
            <a:r>
              <a:rPr lang="en-US" sz="2400" i="1" dirty="0"/>
              <a:t>) |&gt; summarize(avg = mean(mpg))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 err="1">
                <a:solidFill>
                  <a:srgbClr val="343A40"/>
                </a:solidFill>
              </a:rPr>
              <a:t>avg_mpg_tbl</a:t>
            </a:r>
            <a:r>
              <a:rPr lang="en-US" sz="2400" i="1" dirty="0">
                <a:solidFill>
                  <a:srgbClr val="343A40"/>
                </a:solidFill>
              </a:rPr>
              <a:t> |&gt; </a:t>
            </a:r>
            <a:r>
              <a:rPr lang="en-US" sz="2400" b="1" i="1" dirty="0">
                <a:solidFill>
                  <a:srgbClr val="343A40"/>
                </a:solidFill>
              </a:rPr>
              <a:t>ungroup</a:t>
            </a:r>
            <a:r>
              <a:rPr lang="en-US" sz="2400" i="1" dirty="0">
                <a:solidFill>
                  <a:srgbClr val="343A4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4643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1BF79B1-225E-BCB3-CD8D-0AB52B519602}"/>
              </a:ext>
            </a:extLst>
          </p:cNvPr>
          <p:cNvSpPr txBox="1"/>
          <p:nvPr/>
        </p:nvSpPr>
        <p:spPr>
          <a:xfrm>
            <a:off x="304800" y="1304973"/>
            <a:ext cx="11167872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Fire exits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All course materials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https://github.com/micahpf/UNIQplus_R_Course_2025</a:t>
            </a:r>
            <a:endParaRPr lang="en-US" sz="24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Click big green button “Code” &gt; “Download ZIP”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Ask questions!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</a:t>
            </a:r>
            <a:r>
              <a:rPr lang="en-US" sz="2400" dirty="0">
                <a:hlinkClick r:id="rId3"/>
              </a:rPr>
              <a:t>Etherpad</a:t>
            </a:r>
            <a:r>
              <a:rPr lang="en-US" sz="2400" dirty="0"/>
              <a:t> to discuss during and after the course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Code along with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Group work for some </a:t>
            </a:r>
            <a:r>
              <a:rPr lang="en-US" sz="2400" dirty="0" err="1"/>
              <a:t>practicals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meant to be an exhaustive course on R (impossible in this time) – rather, we are trying to teach how to learn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Attendance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B818B1-9BEA-440D-CC3F-BF612CEDA8A4}"/>
              </a:ext>
            </a:extLst>
          </p:cNvPr>
          <p:cNvSpPr txBox="1"/>
          <p:nvPr/>
        </p:nvSpPr>
        <p:spPr>
          <a:xfrm>
            <a:off x="304800" y="326571"/>
            <a:ext cx="348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Housekeeping</a:t>
            </a:r>
          </a:p>
        </p:txBody>
      </p:sp>
    </p:spTree>
    <p:extLst>
      <p:ext uri="{BB962C8B-B14F-4D97-AF65-F5344CB8AC3E}">
        <p14:creationId xmlns:p14="http://schemas.microsoft.com/office/powerpoint/2010/main" val="408988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8FF97-4D9C-9D2C-DA60-894A279DC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CDD14E-738F-1FB7-55DA-9D1CD5F159DB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2.2 – </a:t>
            </a:r>
            <a:r>
              <a:rPr lang="en-US" sz="2800" b="1" dirty="0" err="1"/>
              <a:t>dplyr</a:t>
            </a:r>
            <a:r>
              <a:rPr lang="en-US" sz="2800" b="1" dirty="0"/>
              <a:t>: data transformation - resources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BC478-8D99-BF2E-51BA-E885965DA17D}"/>
              </a:ext>
            </a:extLst>
          </p:cNvPr>
          <p:cNvSpPr txBox="1"/>
          <p:nvPr/>
        </p:nvSpPr>
        <p:spPr>
          <a:xfrm>
            <a:off x="482600" y="1056469"/>
            <a:ext cx="74549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sz="2400" b="0" i="0" dirty="0">
              <a:solidFill>
                <a:srgbClr val="343A40"/>
              </a:solidFill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62B61-DC33-2919-0614-7E7BDABDBE6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30" y="2165747"/>
            <a:ext cx="6017070" cy="46399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291FC-BEA6-DD3B-D9CF-B2DE6F66FA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88628"/>
            <a:ext cx="5989720" cy="4639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EA83EC-7FC9-9C02-173E-D8D7BBE1550D}"/>
              </a:ext>
            </a:extLst>
          </p:cNvPr>
          <p:cNvSpPr txBox="1"/>
          <p:nvPr/>
        </p:nvSpPr>
        <p:spPr>
          <a:xfrm>
            <a:off x="382835" y="902631"/>
            <a:ext cx="1066708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Dplyr</a:t>
            </a:r>
            <a:r>
              <a:rPr lang="en-US" dirty="0"/>
              <a:t>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 vignette("</a:t>
            </a:r>
            <a:r>
              <a:rPr lang="en-US" dirty="0" err="1"/>
              <a:t>dplyr</a:t>
            </a:r>
            <a:r>
              <a:rPr lang="en-US" dirty="0"/>
              <a:t>")</a:t>
            </a:r>
          </a:p>
          <a:p>
            <a:r>
              <a:rPr lang="en-US" dirty="0"/>
              <a:t>Cheat 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rstudio.github.io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/data-</a:t>
            </a:r>
            <a:r>
              <a:rPr lang="en-US" dirty="0" err="1"/>
              <a:t>transformation.pdf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30287-7110-F491-73F2-BD6757183EE2}"/>
              </a:ext>
            </a:extLst>
          </p:cNvPr>
          <p:cNvSpPr txBox="1"/>
          <p:nvPr/>
        </p:nvSpPr>
        <p:spPr>
          <a:xfrm>
            <a:off x="6705080" y="902630"/>
            <a:ext cx="5380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 for Data Science</a:t>
            </a:r>
            <a:r>
              <a:rPr lang="en-US" dirty="0"/>
              <a:t>, Ch 3, 12-19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https://r4ds.hadley.nz/</a:t>
            </a:r>
          </a:p>
        </p:txBody>
      </p:sp>
    </p:spTree>
    <p:extLst>
      <p:ext uri="{BB962C8B-B14F-4D97-AF65-F5344CB8AC3E}">
        <p14:creationId xmlns:p14="http://schemas.microsoft.com/office/powerpoint/2010/main" val="2097558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B574A-DD33-99CC-4BE9-B18557084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AD46481-255D-6A5C-127D-2123D1ED030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355BC8-A009-750C-F673-4AF2477B2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B5BA6A8-83DF-8AF0-A4C2-9CBD471F2379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20508E-7914-F973-3BB9-467883B090D3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705084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E63A8D9-8D84-F338-CAEB-0A7ED1E4F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4600" y="25400"/>
            <a:ext cx="6819900" cy="681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176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D083C-8BE4-F9B7-2716-B41F65E0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01237F4-9BD4-9FCF-7A20-672AED530DD4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Making data tidy:</a:t>
            </a:r>
          </a:p>
        </p:txBody>
      </p:sp>
      <p:pic>
        <p:nvPicPr>
          <p:cNvPr id="1030" name="Picture 6" descr="Three panels, each representing a tidy data frame. The first panel shows that each variable is a column. The second panel shows that each observation is a row. The third panel shows that each value is a cell.">
            <a:extLst>
              <a:ext uri="{FF2B5EF4-FFF2-40B4-BE49-F238E27FC236}">
                <a16:creationId xmlns:a16="http://schemas.microsoft.com/office/drawing/2014/main" id="{8C152A55-4973-50C1-AEC3-495954A94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434" y="1890575"/>
            <a:ext cx="11663678" cy="364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DB9227-4F9F-CDD0-7FEF-0F0DCEE9FB04}"/>
              </a:ext>
            </a:extLst>
          </p:cNvPr>
          <p:cNvSpPr txBox="1"/>
          <p:nvPr/>
        </p:nvSpPr>
        <p:spPr>
          <a:xfrm>
            <a:off x="469900" y="849791"/>
            <a:ext cx="3403600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Each variable is a column; each column is a variable.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18E379-AE71-5D2C-D4B1-62CC4050A3C2}"/>
              </a:ext>
            </a:extLst>
          </p:cNvPr>
          <p:cNvSpPr txBox="1"/>
          <p:nvPr/>
        </p:nvSpPr>
        <p:spPr>
          <a:xfrm>
            <a:off x="4193258" y="883020"/>
            <a:ext cx="3602284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Each observation is a row; each row is an observation.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CD4F88-2DB8-E85E-509C-69C8F1BA617E}"/>
              </a:ext>
            </a:extLst>
          </p:cNvPr>
          <p:cNvSpPr txBox="1"/>
          <p:nvPr/>
        </p:nvSpPr>
        <p:spPr>
          <a:xfrm>
            <a:off x="8105420" y="883020"/>
            <a:ext cx="3719692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Each value is a cell; </a:t>
            </a:r>
          </a:p>
          <a:p>
            <a:pPr algn="l">
              <a:lnSpc>
                <a:spcPct val="150000"/>
              </a:lnSpc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each cell is a single value.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9F0565-1B51-B496-8C15-9ED58FD8833D}"/>
              </a:ext>
            </a:extLst>
          </p:cNvPr>
          <p:cNvSpPr txBox="1"/>
          <p:nvPr/>
        </p:nvSpPr>
        <p:spPr>
          <a:xfrm>
            <a:off x="571500" y="5373933"/>
            <a:ext cx="1075690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A consistent data format -&gt; coherent set of “verbs” for manipulation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Each variable if a column -&gt; columns are vectors -&gt; R operates efficiently on vectors</a:t>
            </a:r>
          </a:p>
        </p:txBody>
      </p:sp>
    </p:spTree>
    <p:extLst>
      <p:ext uri="{BB962C8B-B14F-4D97-AF65-F5344CB8AC3E}">
        <p14:creationId xmlns:p14="http://schemas.microsoft.com/office/powerpoint/2010/main" val="1628975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722AE-0827-8EE6-4C2D-9D93D0D51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454916-95E2-E03C-8644-06434DF87CEF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Making data tidy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42AB7-90EA-3FFA-0677-BC6B492FB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5" y="941941"/>
            <a:ext cx="4076700" cy="223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85BEE5-5835-7E52-9374-9DD686775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164" y="941941"/>
            <a:ext cx="4038600" cy="3543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EA774C-F741-BE90-BD4C-7A236E72C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1346" y="941941"/>
            <a:ext cx="3352800" cy="3149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A919969-CB67-0CBA-BACF-2D9E5D51B97B}"/>
              </a:ext>
            </a:extLst>
          </p:cNvPr>
          <p:cNvSpPr txBox="1"/>
          <p:nvPr/>
        </p:nvSpPr>
        <p:spPr>
          <a:xfrm>
            <a:off x="300565" y="4584700"/>
            <a:ext cx="3458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column is a variable, </a:t>
            </a:r>
          </a:p>
          <a:p>
            <a:r>
              <a:rPr lang="en-US" dirty="0"/>
              <a:t>each row is a observation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3FF62-FA9F-5854-8926-BE9EB7EAA177}"/>
              </a:ext>
            </a:extLst>
          </p:cNvPr>
          <p:cNvSpPr txBox="1"/>
          <p:nvPr/>
        </p:nvSpPr>
        <p:spPr>
          <a:xfrm>
            <a:off x="4135964" y="4584698"/>
            <a:ext cx="3280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”type” includes labels for the values in “count”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E0062-4DAC-9D45-4B2B-84B1F9EB6B33}"/>
              </a:ext>
            </a:extLst>
          </p:cNvPr>
          <p:cNvSpPr txBox="1"/>
          <p:nvPr/>
        </p:nvSpPr>
        <p:spPr>
          <a:xfrm>
            <a:off x="7996763" y="4584698"/>
            <a:ext cx="4038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year variable is split across columns, cases and population are separate tables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727E78-E9B5-764C-B1DC-0780E52FFEA9}"/>
              </a:ext>
            </a:extLst>
          </p:cNvPr>
          <p:cNvSpPr/>
          <p:nvPr/>
        </p:nvSpPr>
        <p:spPr>
          <a:xfrm>
            <a:off x="406400" y="5308600"/>
            <a:ext cx="2425700" cy="6731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Tidy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40B1FE-7B9A-E6F8-8836-A825819F6E4F}"/>
              </a:ext>
            </a:extLst>
          </p:cNvPr>
          <p:cNvSpPr/>
          <p:nvPr/>
        </p:nvSpPr>
        <p:spPr>
          <a:xfrm>
            <a:off x="4366680" y="5308600"/>
            <a:ext cx="2425700" cy="6731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D0D2288-792A-116B-DFC6-1C158AD4BCCE}"/>
              </a:ext>
            </a:extLst>
          </p:cNvPr>
          <p:cNvSpPr/>
          <p:nvPr/>
        </p:nvSpPr>
        <p:spPr>
          <a:xfrm>
            <a:off x="8724896" y="5308600"/>
            <a:ext cx="2425700" cy="6731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 wide tables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BF61E2-3A05-C3C9-01F1-23C4410AFA10}"/>
              </a:ext>
            </a:extLst>
          </p:cNvPr>
          <p:cNvSpPr txBox="1"/>
          <p:nvPr/>
        </p:nvSpPr>
        <p:spPr>
          <a:xfrm>
            <a:off x="4256612" y="6210300"/>
            <a:ext cx="2645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Need to “pivot wider”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BE0DD4-A892-5ECC-F660-C707BFD2B08C}"/>
              </a:ext>
            </a:extLst>
          </p:cNvPr>
          <p:cNvSpPr txBox="1"/>
          <p:nvPr/>
        </p:nvSpPr>
        <p:spPr>
          <a:xfrm>
            <a:off x="8303676" y="6210300"/>
            <a:ext cx="362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“pivot longer” and “join”</a:t>
            </a:r>
          </a:p>
        </p:txBody>
      </p:sp>
    </p:spTree>
    <p:extLst>
      <p:ext uri="{BB962C8B-B14F-4D97-AF65-F5344CB8AC3E}">
        <p14:creationId xmlns:p14="http://schemas.microsoft.com/office/powerpoint/2010/main" val="1648891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32574-1B74-24D3-7E78-66F4D80E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2BAD99-25BB-AB23-6C86-A5E811C67454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Making data tidy – pivoting longer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BCB68E-0F5D-85DB-4030-38BF6E88749C}"/>
              </a:ext>
            </a:extLst>
          </p:cNvPr>
          <p:cNvSpPr txBox="1"/>
          <p:nvPr/>
        </p:nvSpPr>
        <p:spPr>
          <a:xfrm>
            <a:off x="528810" y="1202802"/>
            <a:ext cx="1118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 err="1">
                <a:solidFill>
                  <a:srgbClr val="343A40"/>
                </a:solidFill>
              </a:rPr>
              <a:t>df</a:t>
            </a:r>
            <a:r>
              <a:rPr lang="en-US" sz="2400" i="1" dirty="0">
                <a:solidFill>
                  <a:srgbClr val="343A40"/>
                </a:solidFill>
              </a:rPr>
              <a:t>,  |&gt; </a:t>
            </a:r>
            <a:r>
              <a:rPr lang="en-US" sz="2400" i="1" dirty="0" err="1">
                <a:solidFill>
                  <a:srgbClr val="343A40"/>
                </a:solidFill>
              </a:rPr>
              <a:t>pivot_longer</a:t>
            </a:r>
            <a:r>
              <a:rPr lang="en-US" sz="2400" i="1" dirty="0">
                <a:solidFill>
                  <a:srgbClr val="343A40"/>
                </a:solidFill>
              </a:rPr>
              <a:t>(cols = bp1:bp2, </a:t>
            </a:r>
            <a:r>
              <a:rPr lang="en-US" sz="2400" i="1" dirty="0" err="1">
                <a:solidFill>
                  <a:srgbClr val="343A40"/>
                </a:solidFill>
              </a:rPr>
              <a:t>names_to</a:t>
            </a:r>
            <a:r>
              <a:rPr lang="en-US" sz="2400" i="1" dirty="0">
                <a:solidFill>
                  <a:srgbClr val="343A40"/>
                </a:solidFill>
              </a:rPr>
              <a:t> = “measurement”, </a:t>
            </a:r>
            <a:r>
              <a:rPr lang="en-US" sz="2400" i="1" dirty="0" err="1">
                <a:solidFill>
                  <a:srgbClr val="343A40"/>
                </a:solidFill>
              </a:rPr>
              <a:t>values_to</a:t>
            </a:r>
            <a:r>
              <a:rPr lang="en-US" sz="2400" i="1" dirty="0">
                <a:solidFill>
                  <a:srgbClr val="343A40"/>
                </a:solidFill>
              </a:rPr>
              <a:t> = “value”)</a:t>
            </a:r>
          </a:p>
        </p:txBody>
      </p:sp>
      <p:pic>
        <p:nvPicPr>
          <p:cNvPr id="8194" name="Picture 2" descr="A diagram showing how `pivot_longer()` transforms a simple dataset, using color to highlight how the values in the `id` column (&quot;A&quot;, &quot;B&quot;, &quot;C&quot;) are each repeated twice in the output because there are two columns being pivoted (&quot;bp1&quot; and &quot;bp2&quot;).">
            <a:extLst>
              <a:ext uri="{FF2B5EF4-FFF2-40B4-BE49-F238E27FC236}">
                <a16:creationId xmlns:a16="http://schemas.microsoft.com/office/drawing/2014/main" id="{508A7137-A88E-7EA0-16F7-86CA3A471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20850" y="2017478"/>
            <a:ext cx="8750300" cy="419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A358AE-12ED-4BF2-98E6-90E18F547BE6}"/>
              </a:ext>
            </a:extLst>
          </p:cNvPr>
          <p:cNvSpPr txBox="1"/>
          <p:nvPr/>
        </p:nvSpPr>
        <p:spPr>
          <a:xfrm>
            <a:off x="5994400" y="63467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https://r4ds.hadley.nz/</a:t>
            </a:r>
            <a:r>
              <a:rPr lang="en-US" dirty="0" err="1"/>
              <a:t>data-tidy.html#how-does-pivoting-work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6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93BC55-571D-B934-5486-D5B7DC8FE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94D069-5413-5FA3-CF0A-1FDD8AA0324E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Making data tidy – pivoting longer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C2E1D67D-63C3-B4B4-FD64-44DDAF2C4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20850" y="2017681"/>
            <a:ext cx="8750300" cy="4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614165-25CB-C30D-DEB6-431FEE981C54}"/>
              </a:ext>
            </a:extLst>
          </p:cNvPr>
          <p:cNvSpPr txBox="1"/>
          <p:nvPr/>
        </p:nvSpPr>
        <p:spPr>
          <a:xfrm>
            <a:off x="5994400" y="63467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https://r4ds.hadley.nz/</a:t>
            </a:r>
            <a:r>
              <a:rPr lang="en-US" dirty="0" err="1"/>
              <a:t>data-tidy.html#how-does-pivoting-work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3A8815-D43B-FA60-6E9F-CAEC2333A436}"/>
              </a:ext>
            </a:extLst>
          </p:cNvPr>
          <p:cNvSpPr txBox="1"/>
          <p:nvPr/>
        </p:nvSpPr>
        <p:spPr>
          <a:xfrm>
            <a:off x="528810" y="1202802"/>
            <a:ext cx="1118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 err="1">
                <a:solidFill>
                  <a:srgbClr val="343A40"/>
                </a:solidFill>
              </a:rPr>
              <a:t>df</a:t>
            </a:r>
            <a:r>
              <a:rPr lang="en-US" sz="2400" i="1" dirty="0">
                <a:solidFill>
                  <a:srgbClr val="343A40"/>
                </a:solidFill>
              </a:rPr>
              <a:t>,  |&gt; </a:t>
            </a:r>
            <a:r>
              <a:rPr lang="en-US" sz="2400" i="1" dirty="0" err="1">
                <a:solidFill>
                  <a:srgbClr val="343A40"/>
                </a:solidFill>
              </a:rPr>
              <a:t>pivot_longer</a:t>
            </a:r>
            <a:r>
              <a:rPr lang="en-US" sz="2400" i="1" dirty="0">
                <a:solidFill>
                  <a:srgbClr val="343A40"/>
                </a:solidFill>
              </a:rPr>
              <a:t>(cols = bp1:bp2, </a:t>
            </a:r>
            <a:r>
              <a:rPr lang="en-US" sz="2400" i="1" dirty="0" err="1">
                <a:solidFill>
                  <a:srgbClr val="343A40"/>
                </a:solidFill>
              </a:rPr>
              <a:t>names_to</a:t>
            </a:r>
            <a:r>
              <a:rPr lang="en-US" sz="2400" i="1" dirty="0">
                <a:solidFill>
                  <a:srgbClr val="343A40"/>
                </a:solidFill>
              </a:rPr>
              <a:t> = “measurement”, </a:t>
            </a:r>
            <a:r>
              <a:rPr lang="en-US" sz="2400" i="1" dirty="0" err="1">
                <a:solidFill>
                  <a:srgbClr val="343A40"/>
                </a:solidFill>
              </a:rPr>
              <a:t>values_to</a:t>
            </a:r>
            <a:r>
              <a:rPr lang="en-US" sz="2400" i="1" dirty="0">
                <a:solidFill>
                  <a:srgbClr val="343A40"/>
                </a:solidFill>
              </a:rPr>
              <a:t> = “value”)</a:t>
            </a:r>
          </a:p>
        </p:txBody>
      </p:sp>
    </p:spTree>
    <p:extLst>
      <p:ext uri="{BB962C8B-B14F-4D97-AF65-F5344CB8AC3E}">
        <p14:creationId xmlns:p14="http://schemas.microsoft.com/office/powerpoint/2010/main" val="3657270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36388-4277-2156-E19B-6FBB1E18C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3CCC6E-E612-3353-EEED-01D9CD3B0440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Making data tidy – pivoting longer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72448A0-5943-1993-F9DC-14389BEFF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20850" y="2017681"/>
            <a:ext cx="8750300" cy="4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DE710B-78F9-40A2-79AB-32175648C16C}"/>
              </a:ext>
            </a:extLst>
          </p:cNvPr>
          <p:cNvSpPr txBox="1"/>
          <p:nvPr/>
        </p:nvSpPr>
        <p:spPr>
          <a:xfrm>
            <a:off x="5994400" y="63467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https://r4ds.hadley.nz/</a:t>
            </a:r>
            <a:r>
              <a:rPr lang="en-US" dirty="0" err="1"/>
              <a:t>data-tidy.html#how-does-pivoting-work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5E8B1-C20D-D57A-3AFA-64878248ED43}"/>
              </a:ext>
            </a:extLst>
          </p:cNvPr>
          <p:cNvSpPr txBox="1"/>
          <p:nvPr/>
        </p:nvSpPr>
        <p:spPr>
          <a:xfrm>
            <a:off x="528810" y="1202802"/>
            <a:ext cx="1118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 err="1">
                <a:solidFill>
                  <a:srgbClr val="343A40"/>
                </a:solidFill>
              </a:rPr>
              <a:t>df</a:t>
            </a:r>
            <a:r>
              <a:rPr lang="en-US" sz="2400" i="1" dirty="0">
                <a:solidFill>
                  <a:srgbClr val="343A40"/>
                </a:solidFill>
              </a:rPr>
              <a:t>,  |&gt; </a:t>
            </a:r>
            <a:r>
              <a:rPr lang="en-US" sz="2400" i="1" dirty="0" err="1">
                <a:solidFill>
                  <a:srgbClr val="343A40"/>
                </a:solidFill>
              </a:rPr>
              <a:t>pivot_longer</a:t>
            </a:r>
            <a:r>
              <a:rPr lang="en-US" sz="2400" i="1" dirty="0">
                <a:solidFill>
                  <a:srgbClr val="343A40"/>
                </a:solidFill>
              </a:rPr>
              <a:t>(cols = bp1:bp2, </a:t>
            </a:r>
            <a:r>
              <a:rPr lang="en-US" sz="2400" i="1" dirty="0" err="1">
                <a:solidFill>
                  <a:srgbClr val="343A40"/>
                </a:solidFill>
              </a:rPr>
              <a:t>names_to</a:t>
            </a:r>
            <a:r>
              <a:rPr lang="en-US" sz="2400" i="1" dirty="0">
                <a:solidFill>
                  <a:srgbClr val="343A40"/>
                </a:solidFill>
              </a:rPr>
              <a:t> = “measurement”, </a:t>
            </a:r>
            <a:r>
              <a:rPr lang="en-US" sz="2400" i="1" dirty="0" err="1">
                <a:solidFill>
                  <a:srgbClr val="343A40"/>
                </a:solidFill>
              </a:rPr>
              <a:t>values_to</a:t>
            </a:r>
            <a:r>
              <a:rPr lang="en-US" sz="2400" i="1" dirty="0">
                <a:solidFill>
                  <a:srgbClr val="343A40"/>
                </a:solidFill>
              </a:rPr>
              <a:t> = “value”)</a:t>
            </a:r>
          </a:p>
        </p:txBody>
      </p:sp>
    </p:spTree>
    <p:extLst>
      <p:ext uri="{BB962C8B-B14F-4D97-AF65-F5344CB8AC3E}">
        <p14:creationId xmlns:p14="http://schemas.microsoft.com/office/powerpoint/2010/main" val="3042134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3CDCB-409E-9347-B01F-180CF7B9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5476B4-B045-4783-8BBD-0E46209AA5CE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Making data tidy – pivoting longer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BE7306B-A826-28BD-C4FE-51ACB47A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20850" y="2017681"/>
            <a:ext cx="8750300" cy="41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E0A044-27F8-DCC5-809B-95F715ADAD73}"/>
              </a:ext>
            </a:extLst>
          </p:cNvPr>
          <p:cNvSpPr txBox="1"/>
          <p:nvPr/>
        </p:nvSpPr>
        <p:spPr>
          <a:xfrm>
            <a:off x="5994400" y="63467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https://r4ds.hadley.nz/</a:t>
            </a:r>
            <a:r>
              <a:rPr lang="en-US" dirty="0" err="1"/>
              <a:t>data-tidy.html#how-does-pivoting-work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DBC43-8FB6-DE9A-A9C2-1ED8BF95EB6E}"/>
              </a:ext>
            </a:extLst>
          </p:cNvPr>
          <p:cNvSpPr txBox="1"/>
          <p:nvPr/>
        </p:nvSpPr>
        <p:spPr>
          <a:xfrm>
            <a:off x="528810" y="1202802"/>
            <a:ext cx="11182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 err="1">
                <a:solidFill>
                  <a:srgbClr val="343A40"/>
                </a:solidFill>
              </a:rPr>
              <a:t>df</a:t>
            </a:r>
            <a:r>
              <a:rPr lang="en-US" sz="2400" i="1" dirty="0">
                <a:solidFill>
                  <a:srgbClr val="343A40"/>
                </a:solidFill>
              </a:rPr>
              <a:t>,  |&gt; </a:t>
            </a:r>
            <a:r>
              <a:rPr lang="en-US" sz="2400" i="1" dirty="0" err="1">
                <a:solidFill>
                  <a:srgbClr val="343A40"/>
                </a:solidFill>
              </a:rPr>
              <a:t>pivot_longer</a:t>
            </a:r>
            <a:r>
              <a:rPr lang="en-US" sz="2400" i="1" dirty="0">
                <a:solidFill>
                  <a:srgbClr val="343A40"/>
                </a:solidFill>
              </a:rPr>
              <a:t>(cols = bp1:bp2, </a:t>
            </a:r>
            <a:r>
              <a:rPr lang="en-US" sz="2400" i="1" dirty="0" err="1">
                <a:solidFill>
                  <a:srgbClr val="343A40"/>
                </a:solidFill>
              </a:rPr>
              <a:t>names_to</a:t>
            </a:r>
            <a:r>
              <a:rPr lang="en-US" sz="2400" i="1" dirty="0">
                <a:solidFill>
                  <a:srgbClr val="343A40"/>
                </a:solidFill>
              </a:rPr>
              <a:t> = “measurement”, </a:t>
            </a:r>
            <a:r>
              <a:rPr lang="en-US" sz="2400" i="1" dirty="0" err="1">
                <a:solidFill>
                  <a:srgbClr val="343A40"/>
                </a:solidFill>
              </a:rPr>
              <a:t>values_to</a:t>
            </a:r>
            <a:r>
              <a:rPr lang="en-US" sz="2400" i="1" dirty="0">
                <a:solidFill>
                  <a:srgbClr val="343A40"/>
                </a:solidFill>
              </a:rPr>
              <a:t> = “value”)</a:t>
            </a:r>
          </a:p>
        </p:txBody>
      </p:sp>
    </p:spTree>
    <p:extLst>
      <p:ext uri="{BB962C8B-B14F-4D97-AF65-F5344CB8AC3E}">
        <p14:creationId xmlns:p14="http://schemas.microsoft.com/office/powerpoint/2010/main" val="3445785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3DAF6-E678-7610-F17F-2195E6379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18EFB6-CA8D-8C76-8775-E7A24A72F167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Making data tidy – pivoting longer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B33D9D-2A7E-0A94-F1A6-859B8BB764D1}"/>
              </a:ext>
            </a:extLst>
          </p:cNvPr>
          <p:cNvSpPr txBox="1"/>
          <p:nvPr/>
        </p:nvSpPr>
        <p:spPr>
          <a:xfrm>
            <a:off x="1447800" y="1258873"/>
            <a:ext cx="88519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rgbClr val="343A40"/>
                </a:solidFill>
              </a:rPr>
              <a:t>table2 |&gt; </a:t>
            </a:r>
            <a:r>
              <a:rPr lang="en-US" sz="2400" i="1" dirty="0" err="1">
                <a:solidFill>
                  <a:srgbClr val="343A40"/>
                </a:solidFill>
              </a:rPr>
              <a:t>pivot_wider</a:t>
            </a:r>
            <a:r>
              <a:rPr lang="en-US" sz="2400" i="1" dirty="0">
                <a:solidFill>
                  <a:srgbClr val="343A40"/>
                </a:solidFill>
              </a:rPr>
              <a:t>(</a:t>
            </a:r>
            <a:r>
              <a:rPr lang="en-US" sz="2400" i="1" dirty="0" err="1">
                <a:solidFill>
                  <a:srgbClr val="343A40"/>
                </a:solidFill>
              </a:rPr>
              <a:t>names_from</a:t>
            </a:r>
            <a:r>
              <a:rPr lang="en-US" sz="2400" i="1" dirty="0">
                <a:solidFill>
                  <a:srgbClr val="343A40"/>
                </a:solidFill>
              </a:rPr>
              <a:t> = type, </a:t>
            </a:r>
            <a:r>
              <a:rPr lang="en-US" sz="2400" i="1" dirty="0" err="1">
                <a:solidFill>
                  <a:srgbClr val="343A40"/>
                </a:solidFill>
              </a:rPr>
              <a:t>values_from</a:t>
            </a:r>
            <a:r>
              <a:rPr lang="en-US" sz="2400" i="1" dirty="0">
                <a:solidFill>
                  <a:srgbClr val="343A40"/>
                </a:solidFill>
              </a:rPr>
              <a:t> = count)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7C6B43-59C1-A30E-277A-C17C57449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5334" y="2852955"/>
            <a:ext cx="4773649" cy="26173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1122CF0-640E-D15C-7D7F-EFAA77B42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4" y="2129620"/>
            <a:ext cx="4729035" cy="4149059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B90CE56D-4875-B274-CC33-385E5CA03C8F}"/>
              </a:ext>
            </a:extLst>
          </p:cNvPr>
          <p:cNvSpPr/>
          <p:nvPr/>
        </p:nvSpPr>
        <p:spPr>
          <a:xfrm>
            <a:off x="5800471" y="3919303"/>
            <a:ext cx="552958" cy="484632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693E6C6-2C42-4A91-898E-D719D2D5839D}"/>
              </a:ext>
            </a:extLst>
          </p:cNvPr>
          <p:cNvSpPr/>
          <p:nvPr/>
        </p:nvSpPr>
        <p:spPr>
          <a:xfrm>
            <a:off x="3024554" y="3156539"/>
            <a:ext cx="2286000" cy="263668"/>
          </a:xfrm>
          <a:prstGeom prst="rect">
            <a:avLst/>
          </a:prstGeom>
          <a:solidFill>
            <a:schemeClr val="accent6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C0161C-6F01-4870-20D1-29618288A36C}"/>
              </a:ext>
            </a:extLst>
          </p:cNvPr>
          <p:cNvSpPr/>
          <p:nvPr/>
        </p:nvSpPr>
        <p:spPr>
          <a:xfrm>
            <a:off x="3024553" y="3426932"/>
            <a:ext cx="2286000" cy="239459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B285321-2AB2-0223-6908-17C66D17E8A1}"/>
              </a:ext>
            </a:extLst>
          </p:cNvPr>
          <p:cNvSpPr/>
          <p:nvPr/>
        </p:nvSpPr>
        <p:spPr>
          <a:xfrm>
            <a:off x="3024552" y="3673117"/>
            <a:ext cx="2286000" cy="239459"/>
          </a:xfrm>
          <a:prstGeom prst="rect">
            <a:avLst/>
          </a:prstGeom>
          <a:solidFill>
            <a:schemeClr val="accent6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E75964-7BD0-97E9-D03A-23B18634D6EB}"/>
              </a:ext>
            </a:extLst>
          </p:cNvPr>
          <p:cNvSpPr/>
          <p:nvPr/>
        </p:nvSpPr>
        <p:spPr>
          <a:xfrm>
            <a:off x="3024551" y="3919302"/>
            <a:ext cx="2286000" cy="239459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3EE8135-1B56-0AF1-94C9-6F4BA2570A0D}"/>
              </a:ext>
            </a:extLst>
          </p:cNvPr>
          <p:cNvSpPr/>
          <p:nvPr/>
        </p:nvSpPr>
        <p:spPr>
          <a:xfrm>
            <a:off x="9038492" y="3307202"/>
            <a:ext cx="756139" cy="2148871"/>
          </a:xfrm>
          <a:prstGeom prst="rect">
            <a:avLst/>
          </a:prstGeom>
          <a:solidFill>
            <a:schemeClr val="accent6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2EDB3E-C666-30D4-C987-8AB2BD5B3AFC}"/>
              </a:ext>
            </a:extLst>
          </p:cNvPr>
          <p:cNvSpPr/>
          <p:nvPr/>
        </p:nvSpPr>
        <p:spPr>
          <a:xfrm>
            <a:off x="9794631" y="3307202"/>
            <a:ext cx="1178169" cy="2148871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017058D-5280-7BA1-F739-E6EC06D5DBA6}"/>
              </a:ext>
            </a:extLst>
          </p:cNvPr>
          <p:cNvSpPr/>
          <p:nvPr/>
        </p:nvSpPr>
        <p:spPr>
          <a:xfrm>
            <a:off x="3024551" y="4172213"/>
            <a:ext cx="2286000" cy="239459"/>
          </a:xfrm>
          <a:prstGeom prst="rect">
            <a:avLst/>
          </a:prstGeom>
          <a:solidFill>
            <a:schemeClr val="accent6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A7ECF59-6013-F14F-FECA-3E757FCFFEF2}"/>
              </a:ext>
            </a:extLst>
          </p:cNvPr>
          <p:cNvSpPr/>
          <p:nvPr/>
        </p:nvSpPr>
        <p:spPr>
          <a:xfrm>
            <a:off x="3024550" y="4418398"/>
            <a:ext cx="2286000" cy="263668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1759F6-B341-5867-1ED1-EE83D3ABD350}"/>
              </a:ext>
            </a:extLst>
          </p:cNvPr>
          <p:cNvSpPr/>
          <p:nvPr/>
        </p:nvSpPr>
        <p:spPr>
          <a:xfrm>
            <a:off x="3024550" y="4688792"/>
            <a:ext cx="2286000" cy="274911"/>
          </a:xfrm>
          <a:prstGeom prst="rect">
            <a:avLst/>
          </a:prstGeom>
          <a:solidFill>
            <a:schemeClr val="accent6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F15E28A-3F34-F50B-58FF-F8B39616E0F0}"/>
              </a:ext>
            </a:extLst>
          </p:cNvPr>
          <p:cNvSpPr/>
          <p:nvPr/>
        </p:nvSpPr>
        <p:spPr>
          <a:xfrm>
            <a:off x="3024549" y="4970429"/>
            <a:ext cx="2286000" cy="239459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76572D-5D0F-418B-559C-A758D900D6BA}"/>
              </a:ext>
            </a:extLst>
          </p:cNvPr>
          <p:cNvSpPr/>
          <p:nvPr/>
        </p:nvSpPr>
        <p:spPr>
          <a:xfrm>
            <a:off x="3024548" y="5216614"/>
            <a:ext cx="2286000" cy="239459"/>
          </a:xfrm>
          <a:prstGeom prst="rect">
            <a:avLst/>
          </a:prstGeom>
          <a:solidFill>
            <a:schemeClr val="accent6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F12057-9D4D-95EA-8978-C86EEF6140D1}"/>
              </a:ext>
            </a:extLst>
          </p:cNvPr>
          <p:cNvSpPr/>
          <p:nvPr/>
        </p:nvSpPr>
        <p:spPr>
          <a:xfrm>
            <a:off x="3024547" y="5462799"/>
            <a:ext cx="2286000" cy="239459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27CFAC-C5ED-3F54-E235-120496F6D821}"/>
              </a:ext>
            </a:extLst>
          </p:cNvPr>
          <p:cNvSpPr/>
          <p:nvPr/>
        </p:nvSpPr>
        <p:spPr>
          <a:xfrm>
            <a:off x="3024547" y="5715710"/>
            <a:ext cx="2286000" cy="239459"/>
          </a:xfrm>
          <a:prstGeom prst="rect">
            <a:avLst/>
          </a:prstGeom>
          <a:solidFill>
            <a:schemeClr val="accent6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B37542-5394-2193-6C72-A256558E57DC}"/>
              </a:ext>
            </a:extLst>
          </p:cNvPr>
          <p:cNvSpPr/>
          <p:nvPr/>
        </p:nvSpPr>
        <p:spPr>
          <a:xfrm>
            <a:off x="3024546" y="5961895"/>
            <a:ext cx="2286000" cy="239459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5874E2-804F-E5A4-FAD5-CC14B3DC011E}"/>
              </a:ext>
            </a:extLst>
          </p:cNvPr>
          <p:cNvSpPr txBox="1"/>
          <p:nvPr/>
        </p:nvSpPr>
        <p:spPr>
          <a:xfrm>
            <a:off x="304800" y="326571"/>
            <a:ext cx="348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22DF2-9D93-40DD-1DF8-A743ADB57840}"/>
              </a:ext>
            </a:extLst>
          </p:cNvPr>
          <p:cNvSpPr txBox="1"/>
          <p:nvPr/>
        </p:nvSpPr>
        <p:spPr>
          <a:xfrm>
            <a:off x="448056" y="1033272"/>
            <a:ext cx="4800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Thursday 10th July - R Fundamentals</a:t>
            </a:r>
          </a:p>
          <a:p>
            <a:br>
              <a:rPr lang="en-US" b="0" dirty="0">
                <a:effectLst/>
              </a:rPr>
            </a:br>
            <a:r>
              <a:rPr lang="en-US" b="1" i="1" dirty="0"/>
              <a:t>Morning - Introduction to R</a:t>
            </a:r>
            <a:endParaRPr lang="en-US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1.1 - 9:30-10:15 - R &amp;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1.2 - 10:20-11:00 -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Tea/Coffee - 11:00-11:15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1.3 - 11:15-12:30 - Conditionals &amp;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Lunch - 12:30-13:30 </a:t>
            </a:r>
          </a:p>
          <a:p>
            <a:endParaRPr lang="en-US" dirty="0"/>
          </a:p>
          <a:p>
            <a:r>
              <a:rPr lang="en-US" b="1" i="1" dirty="0"/>
              <a:t>Afternoon - Exploring data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1.4 - 13:30-14:30 – I/O, tabular data, plotting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1.5 - 14:45-15:30 – Matrices &amp; more plotting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1.6 - 15:45-16:30 – Choose your own adventure</a:t>
            </a:r>
            <a:endParaRPr lang="en-US" dirty="0">
              <a:effectLst/>
            </a:endParaRPr>
          </a:p>
          <a:p>
            <a:pPr fontAlgn="base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EF76B-0957-6D28-F97C-B9DEE396E4D4}"/>
              </a:ext>
            </a:extLst>
          </p:cNvPr>
          <p:cNvSpPr txBox="1"/>
          <p:nvPr/>
        </p:nvSpPr>
        <p:spPr>
          <a:xfrm>
            <a:off x="6096000" y="1033272"/>
            <a:ext cx="5544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solidFill>
                  <a:srgbClr val="FF0000"/>
                </a:solidFill>
              </a:rPr>
              <a:t>Friday 11th July - Into the </a:t>
            </a:r>
            <a:r>
              <a:rPr lang="en-US" b="1" dirty="0" err="1">
                <a:solidFill>
                  <a:srgbClr val="FF0000"/>
                </a:solidFill>
              </a:rPr>
              <a:t>Tidyverse</a:t>
            </a:r>
            <a:endParaRPr lang="en-US" b="1" dirty="0">
              <a:solidFill>
                <a:srgbClr val="FF0000"/>
              </a:solidFill>
            </a:endParaRPr>
          </a:p>
          <a:p>
            <a:pPr fontAlgn="base"/>
            <a:endParaRPr lang="en-US" dirty="0">
              <a:solidFill>
                <a:srgbClr val="FF0000"/>
              </a:solidFill>
            </a:endParaRPr>
          </a:p>
          <a:p>
            <a:pPr fontAlgn="base"/>
            <a:r>
              <a:rPr lang="en-US" b="1" i="1" dirty="0">
                <a:solidFill>
                  <a:srgbClr val="FF0000"/>
                </a:solidFill>
              </a:rPr>
              <a:t>Morning - Advanced plotting and data wrangling</a:t>
            </a:r>
            <a:endParaRPr lang="en-US" i="1" dirty="0">
              <a:solidFill>
                <a:srgbClr val="FF000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Session 2.1 - 9:30-10:15 – Packages &amp; ggplot2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Session 2.2 - 10:20-11:00 – </a:t>
            </a:r>
            <a:r>
              <a:rPr lang="en-US" dirty="0" err="1">
                <a:solidFill>
                  <a:srgbClr val="FF0000"/>
                </a:solidFill>
              </a:rPr>
              <a:t>tidyverse</a:t>
            </a:r>
            <a:r>
              <a:rPr lang="en-US" dirty="0">
                <a:solidFill>
                  <a:srgbClr val="FF0000"/>
                </a:solidFill>
              </a:rPr>
              <a:t> basics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Tea/Coffee - 11:00-11:15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Session 2.3 - 11:15-12:30 – Reshaping data</a:t>
            </a:r>
            <a:endParaRPr lang="en-US" dirty="0">
              <a:solidFill>
                <a:srgbClr val="FF0000"/>
              </a:solidFill>
              <a:effectLst/>
            </a:endParaRPr>
          </a:p>
          <a:p>
            <a:pPr fontAlgn="base"/>
            <a:endParaRPr lang="en-US" b="1" dirty="0"/>
          </a:p>
          <a:p>
            <a:pPr fontAlgn="base"/>
            <a:r>
              <a:rPr lang="en-US" b="1" dirty="0"/>
              <a:t>Lunch - 12:30-13:30 </a:t>
            </a:r>
          </a:p>
          <a:p>
            <a:pPr fontAlgn="base"/>
            <a:br>
              <a:rPr lang="en-US" b="0" dirty="0">
                <a:effectLst/>
              </a:rPr>
            </a:br>
            <a:r>
              <a:rPr lang="en-US" b="1" i="1" dirty="0"/>
              <a:t>Afternoon - Reproducible research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Session 2.4 - 13:30-14:30 – R Projects, paths, R Markdown</a:t>
            </a:r>
            <a:endParaRPr lang="en-US" i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Session 2.5 - 14:45-15:30 – Exploratory data analysis</a:t>
            </a:r>
            <a:br>
              <a:rPr lang="en-US" dirty="0">
                <a:effectLst/>
              </a:rPr>
            </a:br>
            <a:r>
              <a:rPr lang="en-US" dirty="0"/>
              <a:t>Session 2.6 - 14:45-15:30 – More Exploratory data analysis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60387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D132F-6D5C-6EBD-E585-62C5D711E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49D5E8-CB62-EABA-AB09-D488315177D5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Combining data – mutating joins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7BDBA-3E8C-3236-9A39-04CCFAD4352C}"/>
              </a:ext>
            </a:extLst>
          </p:cNvPr>
          <p:cNvSpPr txBox="1"/>
          <p:nvPr/>
        </p:nvSpPr>
        <p:spPr>
          <a:xfrm>
            <a:off x="6096000" y="63467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rstudio.github.io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/data-</a:t>
            </a:r>
            <a:r>
              <a:rPr lang="en-US" dirty="0" err="1"/>
              <a:t>transformation.pdf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5882CBB-D91D-DA57-E686-9EEEB458339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34725" y="1010317"/>
            <a:ext cx="6632217" cy="4719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710E55-4F42-8725-66D9-F6BE9BE61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16" y="2361057"/>
            <a:ext cx="4008082" cy="213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55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795C8-ECB7-AB88-7160-2F45EE5CC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3BCCFB-A586-76E1-B49F-F8FF9C8540DD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Combining data – mutating joins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1215B9-E374-F059-F7E9-8B60ADE48EBC}"/>
              </a:ext>
            </a:extLst>
          </p:cNvPr>
          <p:cNvSpPr txBox="1"/>
          <p:nvPr/>
        </p:nvSpPr>
        <p:spPr>
          <a:xfrm>
            <a:off x="6096000" y="63467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rstudio.github.io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/data-</a:t>
            </a:r>
            <a:r>
              <a:rPr lang="en-US" dirty="0" err="1"/>
              <a:t>transformation.pdf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B9CB5C4-AFE6-B5C9-AFF9-0FF6AC93A885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134725" y="1010317"/>
            <a:ext cx="6632217" cy="47199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BC1DB2-F000-10CE-E9F8-3B5BED06C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16" y="2361057"/>
            <a:ext cx="4008082" cy="213588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58545E-727F-5AE8-A148-BBC6BA2AB73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6"/>
          <a:stretch>
            <a:fillRect/>
          </a:stretch>
        </p:blipFill>
        <p:spPr>
          <a:xfrm>
            <a:off x="5134724" y="2694432"/>
            <a:ext cx="6632217" cy="316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800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FC6B3-DED9-CBF9-4E61-BC94D76B4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63B2DE-1823-B13D-ED22-07535817AB34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Combining data – filtering joins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9941E9-8A9C-45E6-2F2D-C036B525B1F6}"/>
              </a:ext>
            </a:extLst>
          </p:cNvPr>
          <p:cNvSpPr txBox="1"/>
          <p:nvPr/>
        </p:nvSpPr>
        <p:spPr>
          <a:xfrm>
            <a:off x="6096000" y="63467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rstudio.github.io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/data-</a:t>
            </a:r>
            <a:r>
              <a:rPr lang="en-US" dirty="0" err="1"/>
              <a:t>transformation.pdf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B14F8-6739-4BCB-0A7B-F12B2BAF5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16" y="2361057"/>
            <a:ext cx="4008082" cy="21358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83CD401-5DDE-F3C6-9506-491F58FA1E5A}"/>
              </a:ext>
            </a:extLst>
          </p:cNvPr>
          <p:cNvGrpSpPr/>
          <p:nvPr/>
        </p:nvGrpSpPr>
        <p:grpSpPr>
          <a:xfrm>
            <a:off x="5256784" y="1112520"/>
            <a:ext cx="6096000" cy="4632959"/>
            <a:chOff x="6096000" y="1832977"/>
            <a:chExt cx="4432300" cy="28434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BE8F04-A1CF-A12F-6AA1-E9CDA242C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096000" y="1832977"/>
              <a:ext cx="4432300" cy="5232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49F26E-15AB-5887-1840-DB0E63BA8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096000" y="2589459"/>
              <a:ext cx="4432300" cy="20869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30865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83623-57EE-21B3-C9E3-ABBBF7321C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C71ADD-CE0F-59A7-582B-640873C45951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Combining data – Column matching for joins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F555E0-72C6-F2EE-F328-23183862CDD4}"/>
              </a:ext>
            </a:extLst>
          </p:cNvPr>
          <p:cNvSpPr txBox="1"/>
          <p:nvPr/>
        </p:nvSpPr>
        <p:spPr>
          <a:xfrm>
            <a:off x="6096000" y="63467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rstudio.github.io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/data-</a:t>
            </a:r>
            <a:r>
              <a:rPr lang="en-US" dirty="0" err="1"/>
              <a:t>transformation.pdf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676C69-B6D9-EDBF-9028-370B1756F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16" y="2361057"/>
            <a:ext cx="4008082" cy="2135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B6E70B-0988-3CB5-9E4F-81BDD0CE7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732" y="1314449"/>
            <a:ext cx="5971372" cy="486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13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5CD1B-EB7C-05DF-B8D5-91730CB34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1BAB93B-B27D-B928-A8D2-9E7F12732804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Data tidying &amp; combining data - resources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7292C9-C12F-D246-1A74-88230A36C95A}"/>
              </a:ext>
            </a:extLst>
          </p:cNvPr>
          <p:cNvSpPr txBox="1"/>
          <p:nvPr/>
        </p:nvSpPr>
        <p:spPr>
          <a:xfrm>
            <a:off x="482600" y="1056469"/>
            <a:ext cx="7454900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endParaRPr lang="en-US" sz="2400" b="0" i="0" dirty="0">
              <a:solidFill>
                <a:srgbClr val="343A4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4CAA0-9363-4596-7725-3A1B6413B5D6}"/>
              </a:ext>
            </a:extLst>
          </p:cNvPr>
          <p:cNvSpPr txBox="1"/>
          <p:nvPr/>
        </p:nvSpPr>
        <p:spPr>
          <a:xfrm>
            <a:off x="382834" y="902631"/>
            <a:ext cx="113265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Pivoting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 vignette("pivot")</a:t>
            </a:r>
          </a:p>
          <a:p>
            <a:r>
              <a:rPr lang="en-US" dirty="0"/>
              <a:t>Joining vignette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&gt; vignette(”two-table")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965198-7A35-4105-002C-0609981763BC}"/>
              </a:ext>
            </a:extLst>
          </p:cNvPr>
          <p:cNvSpPr txBox="1"/>
          <p:nvPr/>
        </p:nvSpPr>
        <p:spPr>
          <a:xfrm>
            <a:off x="6705080" y="902630"/>
            <a:ext cx="54869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R for Data Science</a:t>
            </a:r>
            <a:r>
              <a:rPr lang="en-US" dirty="0"/>
              <a:t>, Ch 3, 12-19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https://r4ds.hadley.nz/</a:t>
            </a:r>
          </a:p>
          <a:p>
            <a:r>
              <a:rPr lang="en-US" dirty="0"/>
              <a:t>Cheat sheet for pivots (for joining, see </a:t>
            </a:r>
            <a:r>
              <a:rPr lang="en-US" i="1" dirty="0" err="1"/>
              <a:t>dplyr</a:t>
            </a:r>
            <a:r>
              <a:rPr lang="en-US" dirty="0"/>
              <a:t> cheat sheet)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https://</a:t>
            </a:r>
            <a:r>
              <a:rPr lang="en-US" dirty="0" err="1"/>
              <a:t>rstudio.github.io</a:t>
            </a:r>
            <a:r>
              <a:rPr lang="en-US" dirty="0"/>
              <a:t>/</a:t>
            </a:r>
            <a:r>
              <a:rPr lang="en-US" dirty="0" err="1"/>
              <a:t>cheatsheets</a:t>
            </a:r>
            <a:r>
              <a:rPr lang="en-US" dirty="0"/>
              <a:t>/</a:t>
            </a:r>
            <a:r>
              <a:rPr lang="en-US" dirty="0" err="1"/>
              <a:t>tidyr.pdf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5709D-C4F7-5D57-76F1-2F22F847F5B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340" y="2256797"/>
            <a:ext cx="5857227" cy="4513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5194A2-C54B-C6D2-21E8-988237F5421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832" y="2256797"/>
            <a:ext cx="5846888" cy="451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03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474ED-051F-0977-2166-36F83653F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18B15A-8A23-68A2-D996-F8BEDFBB67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7E829-1388-A41B-49AC-0AE48FC79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AFFA84F6-96FB-79B4-608D-34BB0997C69B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75695-0A7F-88AF-1AB6-2BB5ECA2E8AC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1165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48B1E81-4553-A53B-58F3-425C1F96C91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6962" y="2215895"/>
            <a:ext cx="11378076" cy="242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74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6FF7A-E7E4-7CAC-6671-71A49B3D4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CFA0C9-042B-A84F-EDE3-00A2DE49003C}"/>
              </a:ext>
            </a:extLst>
          </p:cNvPr>
          <p:cNvSpPr txBox="1"/>
          <p:nvPr/>
        </p:nvSpPr>
        <p:spPr>
          <a:xfrm>
            <a:off x="304800" y="326571"/>
            <a:ext cx="348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AB641-F80D-CA4D-5D8B-CA78B821D659}"/>
              </a:ext>
            </a:extLst>
          </p:cNvPr>
          <p:cNvSpPr txBox="1"/>
          <p:nvPr/>
        </p:nvSpPr>
        <p:spPr>
          <a:xfrm>
            <a:off x="448056" y="1033272"/>
            <a:ext cx="4800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Thursday 10th July - R Fundamentals</a:t>
            </a:r>
          </a:p>
          <a:p>
            <a:br>
              <a:rPr lang="en-US" b="0" dirty="0">
                <a:effectLst/>
              </a:rPr>
            </a:br>
            <a:r>
              <a:rPr lang="en-US" b="1" i="1" dirty="0"/>
              <a:t>Morning - Introduction to R</a:t>
            </a:r>
            <a:endParaRPr lang="en-US" b="0" dirty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1.1 - 9:30-10:15 - R &amp;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1.2 - 10:20-11:00 -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Tea/Coffee - 11:00-11:15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1.3 - 11:15-12:30 - Conditionals &amp;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Lunch - 12:30-13:30 </a:t>
            </a:r>
          </a:p>
          <a:p>
            <a:endParaRPr lang="en-US" dirty="0"/>
          </a:p>
          <a:p>
            <a:r>
              <a:rPr lang="en-US" b="1" i="1" dirty="0"/>
              <a:t>Afternoon - Exploring data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1.4 - 13:30-14:30 – I/O, tabular data, plotting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1.5 - 14:45-15:30 – Matrices &amp; more plotting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Session 1.6 - 15:45-16:30 – Choose your own adventure</a:t>
            </a:r>
            <a:endParaRPr lang="en-US" dirty="0">
              <a:effectLst/>
            </a:endParaRPr>
          </a:p>
          <a:p>
            <a:pPr fontAlgn="base"/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F25C95-B36A-7A6C-ADDB-80EF52F0EDEA}"/>
              </a:ext>
            </a:extLst>
          </p:cNvPr>
          <p:cNvSpPr txBox="1"/>
          <p:nvPr/>
        </p:nvSpPr>
        <p:spPr>
          <a:xfrm>
            <a:off x="6096000" y="1033272"/>
            <a:ext cx="554431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/>
              <a:t>Friday 11th July - Into the </a:t>
            </a:r>
            <a:r>
              <a:rPr lang="en-US" b="1" dirty="0" err="1"/>
              <a:t>Tidyverse</a:t>
            </a:r>
            <a:endParaRPr lang="en-US" b="1" dirty="0"/>
          </a:p>
          <a:p>
            <a:pPr fontAlgn="base"/>
            <a:endParaRPr lang="en-US" dirty="0"/>
          </a:p>
          <a:p>
            <a:pPr fontAlgn="base"/>
            <a:r>
              <a:rPr lang="en-US" b="1" i="1" dirty="0"/>
              <a:t>Morning - Advanced plotting and data wrangling</a:t>
            </a:r>
            <a:endParaRPr lang="en-US" i="1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Session 2.1 - 9:30-10:15 – Packages &amp; ggplot2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Session 2.2 - 10:20-11:00 – </a:t>
            </a:r>
            <a:r>
              <a:rPr lang="en-US" dirty="0" err="1"/>
              <a:t>tidyverse</a:t>
            </a:r>
            <a:r>
              <a:rPr lang="en-US" dirty="0"/>
              <a:t> basics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Tea/Coffee - 11:00-11:15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Session 2.3 - 11:15-12:30 – Reshaping data</a:t>
            </a:r>
            <a:endParaRPr lang="en-US" dirty="0">
              <a:effectLst/>
            </a:endParaRPr>
          </a:p>
          <a:p>
            <a:pPr fontAlgn="base"/>
            <a:endParaRPr lang="en-US" b="1" dirty="0"/>
          </a:p>
          <a:p>
            <a:pPr fontAlgn="base"/>
            <a:r>
              <a:rPr lang="en-US" b="1" dirty="0"/>
              <a:t>Lunch - 12:30-13:30 </a:t>
            </a:r>
          </a:p>
          <a:p>
            <a:pPr fontAlgn="base"/>
            <a:br>
              <a:rPr lang="en-US" b="0" dirty="0">
                <a:effectLst/>
              </a:rPr>
            </a:br>
            <a:r>
              <a:rPr lang="en-US" b="1" i="1" dirty="0">
                <a:solidFill>
                  <a:srgbClr val="FF0000"/>
                </a:solidFill>
              </a:rPr>
              <a:t>Afternoon - Reproducible research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Session 2.4 - 13:30-14:30 – R Projects, paths, </a:t>
            </a:r>
            <a:r>
              <a:rPr lang="en-US" dirty="0" err="1">
                <a:solidFill>
                  <a:srgbClr val="FF0000"/>
                </a:solidFill>
              </a:rPr>
              <a:t>RMarkdown</a:t>
            </a:r>
            <a:endParaRPr lang="en-US" i="1" dirty="0">
              <a:solidFill>
                <a:srgbClr val="FF0000"/>
              </a:solidFill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Session 2.5 - 14:45-15:30 – Exploratory data analysis</a:t>
            </a:r>
            <a:br>
              <a:rPr lang="en-US" dirty="0">
                <a:solidFill>
                  <a:srgbClr val="FF0000"/>
                </a:solidFill>
                <a:effectLst/>
              </a:rPr>
            </a:br>
            <a:r>
              <a:rPr lang="en-US" dirty="0">
                <a:solidFill>
                  <a:srgbClr val="FF0000"/>
                </a:solidFill>
              </a:rPr>
              <a:t>Session 2.6 - 14:45-15:30 – More Exploratory data analysis</a:t>
            </a:r>
            <a:endParaRPr lang="en-US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97658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D1E0A-B314-4850-2AFB-5CB24CCC9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4C22D9-3E1F-3EE0-5F29-F47B8674B2C0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Reproducible research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197E8-47F3-673B-A8C1-DB18CD1835BF}"/>
              </a:ext>
            </a:extLst>
          </p:cNvPr>
          <p:cNvSpPr txBox="1"/>
          <p:nvPr/>
        </p:nvSpPr>
        <p:spPr>
          <a:xfrm>
            <a:off x="482599" y="1056469"/>
            <a:ext cx="11393584" cy="4855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Will you be able to reproduce the same result tomorrow? A month from now?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43A40"/>
                </a:solidFill>
              </a:rPr>
              <a:t>Will you be able to make changes after your supervisor gives you feedback?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43A40"/>
                </a:solidFill>
              </a:rPr>
              <a:t>Will the journal accept your paper?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343A4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43A40"/>
                </a:solidFill>
              </a:rPr>
              <a:t>Key to reproducibility: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343A40"/>
                </a:solidFill>
              </a:rPr>
              <a:t>Rstudio</a:t>
            </a:r>
            <a:r>
              <a:rPr lang="en-US" sz="2400" b="1" dirty="0">
                <a:solidFill>
                  <a:srgbClr val="343A40"/>
                </a:solidFill>
              </a:rPr>
              <a:t> Projects </a:t>
            </a:r>
            <a:r>
              <a:rPr lang="en-US" sz="2400" dirty="0">
                <a:solidFill>
                  <a:srgbClr val="343A40"/>
                </a:solidFill>
              </a:rPr>
              <a:t>- Keeping data, code, prose explanations, outputs organized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43A40"/>
                </a:solidFill>
              </a:rPr>
              <a:t>R Markdown </a:t>
            </a:r>
            <a:r>
              <a:rPr lang="en-US" sz="2400" dirty="0">
                <a:solidFill>
                  <a:srgbClr val="343A40"/>
                </a:solidFill>
              </a:rPr>
              <a:t>- Intelligible scripts that flow from raw data to final outputs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343A40"/>
                </a:solidFill>
              </a:rPr>
              <a:t>git and GitHub </a:t>
            </a:r>
            <a:r>
              <a:rPr lang="en-US" sz="2400" dirty="0">
                <a:solidFill>
                  <a:srgbClr val="343A40"/>
                </a:solidFill>
              </a:rPr>
              <a:t>- Version control and code backups (beyond scope of this course)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43A40"/>
                </a:solidFill>
              </a:rPr>
              <a:t>but this is a great intro: https://</a:t>
            </a:r>
            <a:r>
              <a:rPr lang="en-US" sz="1600" dirty="0" err="1">
                <a:solidFill>
                  <a:srgbClr val="343A40"/>
                </a:solidFill>
              </a:rPr>
              <a:t>www.epirhandbook.com</a:t>
            </a:r>
            <a:r>
              <a:rPr lang="en-US" sz="1600" dirty="0">
                <a:solidFill>
                  <a:srgbClr val="343A40"/>
                </a:solidFill>
              </a:rPr>
              <a:t>/</a:t>
            </a:r>
            <a:r>
              <a:rPr lang="en-US" sz="1600" dirty="0" err="1">
                <a:solidFill>
                  <a:srgbClr val="343A40"/>
                </a:solidFill>
              </a:rPr>
              <a:t>en</a:t>
            </a:r>
            <a:r>
              <a:rPr lang="en-US" sz="1600" dirty="0">
                <a:solidFill>
                  <a:srgbClr val="343A40"/>
                </a:solidFill>
              </a:rPr>
              <a:t>/</a:t>
            </a:r>
            <a:r>
              <a:rPr lang="en-US" sz="1600" dirty="0" err="1">
                <a:solidFill>
                  <a:srgbClr val="343A40"/>
                </a:solidFill>
              </a:rPr>
              <a:t>new_pages</a:t>
            </a:r>
            <a:r>
              <a:rPr lang="en-US" sz="1600" dirty="0">
                <a:solidFill>
                  <a:srgbClr val="343A40"/>
                </a:solidFill>
              </a:rPr>
              <a:t>/</a:t>
            </a:r>
            <a:r>
              <a:rPr lang="en-US" sz="1600" dirty="0" err="1">
                <a:solidFill>
                  <a:srgbClr val="343A40"/>
                </a:solidFill>
              </a:rPr>
              <a:t>collaboration.html</a:t>
            </a:r>
            <a:endParaRPr lang="en-US" sz="1600" dirty="0">
              <a:solidFill>
                <a:srgbClr val="343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123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9F5512-D630-E753-C6B9-A328E0BB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59B1C6-786C-0184-98EB-45571A891731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Reproducible research – RStudio Projects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6CECCA-C0A9-1804-48B6-5FF9F038C209}"/>
              </a:ext>
            </a:extLst>
          </p:cNvPr>
          <p:cNvSpPr txBox="1"/>
          <p:nvPr/>
        </p:nvSpPr>
        <p:spPr>
          <a:xfrm>
            <a:off x="482599" y="1056469"/>
            <a:ext cx="3152967" cy="5021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RStudio Projects: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43A40"/>
                </a:solidFill>
              </a:rPr>
              <a:t>Present working directory = project root directory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43A40"/>
                </a:solidFill>
              </a:rPr>
              <a:t>Never change working directory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Use relative paths with </a:t>
            </a:r>
            <a:r>
              <a:rPr lang="en-US" sz="2400" b="0" i="1" dirty="0">
                <a:solidFill>
                  <a:srgbClr val="343A40"/>
                </a:solidFill>
                <a:effectLst/>
              </a:rPr>
              <a:t>here::here() 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43A40"/>
                </a:solidFill>
              </a:rPr>
              <a:t>Can save R history</a:t>
            </a:r>
            <a:endParaRPr lang="en-US" sz="2400" b="0" dirty="0">
              <a:solidFill>
                <a:srgbClr val="343A40"/>
              </a:solidFill>
              <a:effectLst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8C2BEFB-6423-7653-F700-C3365D26A7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22853" y="1250738"/>
            <a:ext cx="7568588" cy="4660728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8D94430-3395-35ED-2690-EA3FA9722752}"/>
              </a:ext>
            </a:extLst>
          </p:cNvPr>
          <p:cNvSpPr/>
          <p:nvPr/>
        </p:nvSpPr>
        <p:spPr>
          <a:xfrm>
            <a:off x="6389783" y="1239488"/>
            <a:ext cx="2390660" cy="181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70F252-C308-32A2-DFC3-B2F93B815417}"/>
              </a:ext>
            </a:extLst>
          </p:cNvPr>
          <p:cNvSpPr/>
          <p:nvPr/>
        </p:nvSpPr>
        <p:spPr>
          <a:xfrm>
            <a:off x="9738911" y="1465244"/>
            <a:ext cx="1630496" cy="1762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FD71A3-F609-0E98-5C44-5FF1ED56AE85}"/>
              </a:ext>
            </a:extLst>
          </p:cNvPr>
          <p:cNvSpPr/>
          <p:nvPr/>
        </p:nvSpPr>
        <p:spPr>
          <a:xfrm>
            <a:off x="10873647" y="3646585"/>
            <a:ext cx="308473" cy="2567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2218E9-CCC6-575E-5A61-43D49FB27C1D}"/>
              </a:ext>
            </a:extLst>
          </p:cNvPr>
          <p:cNvSpPr/>
          <p:nvPr/>
        </p:nvSpPr>
        <p:spPr>
          <a:xfrm>
            <a:off x="4669316" y="1931714"/>
            <a:ext cx="3031474" cy="181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9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41F0A8-13EC-0D9F-281B-EDB8B1CEAEE9}"/>
              </a:ext>
            </a:extLst>
          </p:cNvPr>
          <p:cNvSpPr txBox="1"/>
          <p:nvPr/>
        </p:nvSpPr>
        <p:spPr>
          <a:xfrm>
            <a:off x="304800" y="326571"/>
            <a:ext cx="603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2.1 - Packages &amp; ggplot2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908D7-BDAF-0828-A358-62F7EF2DBBA6}"/>
              </a:ext>
            </a:extLst>
          </p:cNvPr>
          <p:cNvSpPr txBox="1"/>
          <p:nvPr/>
        </p:nvSpPr>
        <p:spPr>
          <a:xfrm>
            <a:off x="367393" y="1183821"/>
            <a:ext cx="11136086" cy="2680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/>
              <a:t>Outline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Packages: Installing &amp; loading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Plotting with ggplot2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Geometries, aesthetics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Facets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i="1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6145288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ED3BB-E137-25B4-31FB-5647E32BD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A0EBA3-A932-AE00-1279-9B070988DA20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Reproducible research – RStudio Projects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3849B-AEB2-F153-D31A-50DB25D337DD}"/>
              </a:ext>
            </a:extLst>
          </p:cNvPr>
          <p:cNvSpPr txBox="1"/>
          <p:nvPr/>
        </p:nvSpPr>
        <p:spPr>
          <a:xfrm>
            <a:off x="482599" y="1056469"/>
            <a:ext cx="3152967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RStudio Projects: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43A40"/>
                </a:solidFill>
              </a:rPr>
              <a:t>Present working directory = project root directory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43A40"/>
                </a:solidFill>
              </a:rPr>
              <a:t>Can save R history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43A40"/>
                </a:solidFill>
              </a:rPr>
              <a:t>Never need to change working directory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43A40"/>
                </a:solidFill>
                <a:effectLst/>
              </a:rPr>
              <a:t>Use relative paths with </a:t>
            </a:r>
            <a:r>
              <a:rPr lang="en-US" sz="2400" b="0" i="1" dirty="0">
                <a:solidFill>
                  <a:srgbClr val="343A40"/>
                </a:solidFill>
                <a:effectLst/>
              </a:rPr>
              <a:t>here::here()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3F8367-F215-B053-E3F5-FC348CED38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2853" y="1239488"/>
            <a:ext cx="7568588" cy="468322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9F63E9-59AA-7DA3-D34E-D418EDD08967}"/>
              </a:ext>
            </a:extLst>
          </p:cNvPr>
          <p:cNvSpPr/>
          <p:nvPr/>
        </p:nvSpPr>
        <p:spPr>
          <a:xfrm>
            <a:off x="6389783" y="1239488"/>
            <a:ext cx="2390660" cy="1816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AC1FF1-17E9-0A7E-DD81-E677F3CCFDB2}"/>
              </a:ext>
            </a:extLst>
          </p:cNvPr>
          <p:cNvSpPr/>
          <p:nvPr/>
        </p:nvSpPr>
        <p:spPr>
          <a:xfrm>
            <a:off x="9738911" y="1465244"/>
            <a:ext cx="1630496" cy="17626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5ABDFE-3FCE-91CC-B889-672EA2F8340C}"/>
              </a:ext>
            </a:extLst>
          </p:cNvPr>
          <p:cNvSpPr/>
          <p:nvPr/>
        </p:nvSpPr>
        <p:spPr>
          <a:xfrm>
            <a:off x="10873647" y="3646585"/>
            <a:ext cx="308473" cy="25671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4595B4-0A6B-8643-2C69-94BBA67E310F}"/>
              </a:ext>
            </a:extLst>
          </p:cNvPr>
          <p:cNvSpPr/>
          <p:nvPr/>
        </p:nvSpPr>
        <p:spPr>
          <a:xfrm>
            <a:off x="4669316" y="1931714"/>
            <a:ext cx="3031474" cy="18168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441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4EDE5-77AD-6C36-B10F-E3F22D46C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6A7C4B-F7BD-230A-82E6-3BA6A2877C3D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Reproducible research – here()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0BB963-9F35-E527-E260-967846F3AEEC}"/>
              </a:ext>
            </a:extLst>
          </p:cNvPr>
          <p:cNvSpPr txBox="1"/>
          <p:nvPr/>
        </p:nvSpPr>
        <p:spPr>
          <a:xfrm>
            <a:off x="509376" y="849791"/>
            <a:ext cx="1117324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1" dirty="0">
                <a:solidFill>
                  <a:srgbClr val="343A40"/>
                </a:solidFill>
                <a:effectLst/>
              </a:rPr>
              <a:t>here::here() </a:t>
            </a:r>
            <a:r>
              <a:rPr lang="en-US" sz="2400" dirty="0">
                <a:solidFill>
                  <a:srgbClr val="343A40"/>
                </a:solidFill>
              </a:rPr>
              <a:t>uses the </a:t>
            </a:r>
            <a:r>
              <a:rPr lang="en-US" sz="2400" i="1" dirty="0">
                <a:solidFill>
                  <a:srgbClr val="343A40"/>
                </a:solidFill>
              </a:rPr>
              <a:t>.</a:t>
            </a:r>
            <a:r>
              <a:rPr lang="en-US" sz="2400" i="1" dirty="0" err="1">
                <a:solidFill>
                  <a:srgbClr val="343A40"/>
                </a:solidFill>
              </a:rPr>
              <a:t>Rproj</a:t>
            </a:r>
            <a:r>
              <a:rPr lang="en-US" sz="2400" i="1" dirty="0">
                <a:solidFill>
                  <a:srgbClr val="343A40"/>
                </a:solidFill>
              </a:rPr>
              <a:t> </a:t>
            </a:r>
            <a:r>
              <a:rPr lang="en-US" sz="2400" dirty="0">
                <a:solidFill>
                  <a:srgbClr val="343A40"/>
                </a:solidFill>
              </a:rPr>
              <a:t>file to convert relative paths to absolute paths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37098BC5-4BBA-78F0-2F37-28330E655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7441" y="1362025"/>
            <a:ext cx="6180463" cy="531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272C46-E5C5-6778-6357-00347F943B03}"/>
              </a:ext>
            </a:extLst>
          </p:cNvPr>
          <p:cNvSpPr txBox="1"/>
          <p:nvPr/>
        </p:nvSpPr>
        <p:spPr>
          <a:xfrm>
            <a:off x="5880253" y="6346763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1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Illustration by </a:t>
            </a:r>
            <a:r>
              <a:rPr lang="en-US" b="0" i="1" u="none" strike="noStrike" dirty="0">
                <a:solidFill>
                  <a:srgbClr val="337AB7"/>
                </a:solidFill>
                <a:effectLst/>
                <a:latin typeface="Helvetica Neue" panose="02000503000000020004" pitchFamily="2" charset="0"/>
                <a:hlinkClick r:id="rId3"/>
              </a:rPr>
              <a:t>Allison Horst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09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F2B04-CEE6-099B-ED1A-B6888C94B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BCAE8B-5CB4-6162-7907-2ECFB70D8D81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Reproducible research – here()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9B09C8-A819-9554-11A9-4820C564B352}"/>
              </a:ext>
            </a:extLst>
          </p:cNvPr>
          <p:cNvSpPr txBox="1"/>
          <p:nvPr/>
        </p:nvSpPr>
        <p:spPr>
          <a:xfrm>
            <a:off x="509375" y="849791"/>
            <a:ext cx="11173247" cy="55750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b="0" i="1" dirty="0">
                <a:solidFill>
                  <a:srgbClr val="343A40"/>
                </a:solidFill>
                <a:effectLst/>
              </a:rPr>
              <a:t>here::here() </a:t>
            </a:r>
            <a:r>
              <a:rPr lang="en-US" sz="2400" dirty="0">
                <a:solidFill>
                  <a:srgbClr val="343A40"/>
                </a:solidFill>
              </a:rPr>
              <a:t>uses the </a:t>
            </a:r>
            <a:r>
              <a:rPr lang="en-US" sz="2400" i="1" dirty="0">
                <a:solidFill>
                  <a:srgbClr val="343A40"/>
                </a:solidFill>
              </a:rPr>
              <a:t>.</a:t>
            </a:r>
            <a:r>
              <a:rPr lang="en-US" sz="2400" i="1" dirty="0" err="1">
                <a:solidFill>
                  <a:srgbClr val="343A40"/>
                </a:solidFill>
              </a:rPr>
              <a:t>Rproj</a:t>
            </a:r>
            <a:r>
              <a:rPr lang="en-US" sz="2400" i="1" dirty="0">
                <a:solidFill>
                  <a:srgbClr val="343A40"/>
                </a:solidFill>
              </a:rPr>
              <a:t> </a:t>
            </a:r>
            <a:r>
              <a:rPr lang="en-US" sz="2400" dirty="0">
                <a:solidFill>
                  <a:srgbClr val="343A40"/>
                </a:solidFill>
              </a:rPr>
              <a:t>file to convert relative paths to absolute paths</a:t>
            </a:r>
          </a:p>
          <a:p>
            <a:pPr algn="l">
              <a:lnSpc>
                <a:spcPct val="150000"/>
              </a:lnSpc>
            </a:pPr>
            <a:r>
              <a:rPr lang="en-US" sz="2400" dirty="0">
                <a:solidFill>
                  <a:srgbClr val="343A40"/>
                </a:solidFill>
              </a:rPr>
              <a:t>For example:</a:t>
            </a:r>
          </a:p>
          <a:p>
            <a:pPr algn="l">
              <a:lnSpc>
                <a:spcPct val="150000"/>
              </a:lnSpc>
            </a:pPr>
            <a:r>
              <a:rPr lang="en-US" i="1" dirty="0">
                <a:solidFill>
                  <a:srgbClr val="343A40"/>
                </a:solidFill>
              </a:rPr>
              <a:t>&gt; library(here)</a:t>
            </a:r>
          </a:p>
          <a:p>
            <a:pPr>
              <a:lnSpc>
                <a:spcPct val="150000"/>
              </a:lnSpc>
            </a:pPr>
            <a:r>
              <a:rPr lang="en-US" i="1" dirty="0"/>
              <a:t>here() starts at /Users/micahf/Documents/teaching/UNIQ+/UNIQplus_R_Course_2025</a:t>
            </a:r>
            <a:endParaRPr lang="en-US" sz="2400" i="1" dirty="0">
              <a:solidFill>
                <a:srgbClr val="343A40"/>
              </a:solidFill>
            </a:endParaRP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343A40"/>
                </a:solidFill>
              </a:rPr>
              <a:t>&gt; here(“data/</a:t>
            </a:r>
            <a:r>
              <a:rPr lang="en-US" i="1" dirty="0" err="1">
                <a:solidFill>
                  <a:srgbClr val="343A40"/>
                </a:solidFill>
              </a:rPr>
              <a:t>nyc_squirrel_uniq_plus.csv</a:t>
            </a:r>
            <a:r>
              <a:rPr lang="en-US" i="1" dirty="0">
                <a:solidFill>
                  <a:srgbClr val="343A40"/>
                </a:solidFill>
              </a:rPr>
              <a:t>”)</a:t>
            </a:r>
          </a:p>
          <a:p>
            <a:pPr>
              <a:lnSpc>
                <a:spcPct val="150000"/>
              </a:lnSpc>
            </a:pPr>
            <a:r>
              <a:rPr lang="en-US" i="1" dirty="0">
                <a:solidFill>
                  <a:srgbClr val="343A40"/>
                </a:solidFill>
              </a:rPr>
              <a:t>"/Users/micahf/Documents/teaching/UNIQ+/UNIQplus_R_Course_2025/data/</a:t>
            </a:r>
            <a:r>
              <a:rPr lang="en-US" i="1" dirty="0" err="1">
                <a:solidFill>
                  <a:srgbClr val="343A40"/>
                </a:solidFill>
              </a:rPr>
              <a:t>nyc_squirrel_uniq_plus.csv</a:t>
            </a:r>
            <a:r>
              <a:rPr lang="en-US" i="1" dirty="0">
                <a:solidFill>
                  <a:srgbClr val="343A40"/>
                </a:solidFill>
              </a:rPr>
              <a:t>"</a:t>
            </a:r>
          </a:p>
          <a:p>
            <a:pPr algn="l">
              <a:lnSpc>
                <a:spcPct val="150000"/>
              </a:lnSpc>
            </a:pPr>
            <a:endParaRPr lang="en-US" sz="2400" dirty="0">
              <a:solidFill>
                <a:srgbClr val="343A40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43A40"/>
                </a:solidFill>
              </a:rPr>
              <a:t>In scripts, set relative paths within your project so it won’t be dependent on where your project is located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rgbClr val="343A40"/>
                </a:solidFill>
                <a:effectLst/>
              </a:rPr>
              <a:t>You or a collaborator can work on a copy of the same project on another computer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43A40"/>
                </a:solidFill>
              </a:rPr>
              <a:t>This keeps code tidy and is crucial when using git/GitHub collaboratively</a:t>
            </a:r>
            <a:r>
              <a:rPr lang="en-US" sz="2400" b="0" dirty="0">
                <a:solidFill>
                  <a:srgbClr val="343A40"/>
                </a:solidFill>
                <a:effectLst/>
              </a:rPr>
              <a:t> </a:t>
            </a:r>
            <a:r>
              <a:rPr lang="en-US" sz="2400" dirty="0">
                <a:solidFill>
                  <a:srgbClr val="343A4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44499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5B957-1CEE-107A-72FF-71F9064C2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B3DC4B-5D40-6357-3375-48F61E937AAD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Reproducible research – R Markdown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A81856-8A87-6783-DD31-2C8F760CA0C1}"/>
              </a:ext>
            </a:extLst>
          </p:cNvPr>
          <p:cNvSpPr txBox="1"/>
          <p:nvPr/>
        </p:nvSpPr>
        <p:spPr>
          <a:xfrm>
            <a:off x="509376" y="1659285"/>
            <a:ext cx="1117324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ea typeface="Yu Gothic" panose="020B0400000000000000" pitchFamily="34" charset="-128"/>
                <a:cs typeface="Courier New" panose="02070309020205020404" pitchFamily="49" charset="0"/>
              </a:rPr>
              <a:t>Easy way to combine: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ea typeface="Yu Gothic" panose="020B0400000000000000" pitchFamily="34" charset="-128"/>
                <a:cs typeface="Courier New" panose="02070309020205020404" pitchFamily="49" charset="0"/>
              </a:rPr>
              <a:t>Plain text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ea typeface="Yu Gothic" panose="020B0400000000000000" pitchFamily="34" charset="-128"/>
                <a:cs typeface="Courier New" panose="02070309020205020404" pitchFamily="49" charset="0"/>
              </a:rPr>
              <a:t>Code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ea typeface="Yu Gothic" panose="020B0400000000000000" pitchFamily="34" charset="-128"/>
                <a:cs typeface="Courier New" panose="02070309020205020404" pitchFamily="49" charset="0"/>
              </a:rPr>
              <a:t>Data analysis (plots &amp; tables)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>
                <a:ea typeface="Yu Gothic" panose="020B0400000000000000" pitchFamily="34" charset="-128"/>
                <a:cs typeface="Courier New" panose="02070309020205020404" pitchFamily="49" charset="0"/>
              </a:rPr>
              <a:t>Hyperlinks</a:t>
            </a:r>
          </a:p>
          <a:p>
            <a:pPr lvl="1"/>
            <a:endParaRPr lang="en-US" sz="3200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227013" lvl="1" indent="-227013"/>
            <a:r>
              <a:rPr lang="en-GB" sz="2800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…into a single nicely formatted and reproducible document </a:t>
            </a:r>
            <a:endParaRPr lang="en-US" sz="3600" dirty="0"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3673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864B46-E04D-23D5-AE60-02637EAE7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298409-066C-65DA-9145-C05FA34446E4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Reproducible research – R Markdown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0140A1-0812-7243-6C8F-646049F69593}"/>
              </a:ext>
            </a:extLst>
          </p:cNvPr>
          <p:cNvSpPr txBox="1"/>
          <p:nvPr/>
        </p:nvSpPr>
        <p:spPr>
          <a:xfrm>
            <a:off x="509376" y="1659285"/>
            <a:ext cx="11173247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 err="1">
                <a:ea typeface="Yu Gothic" panose="020B0400000000000000" pitchFamily="34" charset="-128"/>
                <a:cs typeface="Courier New" panose="02070309020205020404" pitchFamily="49" charset="0"/>
              </a:rPr>
              <a:t>Why</a:t>
            </a:r>
            <a:r>
              <a:rPr lang="es-ES" sz="3600" dirty="0">
                <a:ea typeface="Yu Gothic" panose="020B0400000000000000" pitchFamily="34" charset="-128"/>
                <a:cs typeface="Courier New" panose="02070309020205020404" pitchFamily="49" charset="0"/>
              </a:rPr>
              <a:t>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Yu Gothic" panose="020B0400000000000000" pitchFamily="34" charset="-128"/>
                <a:cs typeface="Courier New" panose="02070309020205020404" pitchFamily="49" charset="0"/>
              </a:rPr>
              <a:t>Transparency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ea typeface="Yu Gothic" panose="020B0400000000000000" pitchFamily="34" charset="-128"/>
                <a:cs typeface="Courier New" panose="02070309020205020404" pitchFamily="49" charset="0"/>
              </a:rPr>
              <a:t>Reproducibility (</a:t>
            </a:r>
            <a:r>
              <a:rPr lang="en-GB" sz="2800" b="0" i="0" u="none" strike="noStrike" dirty="0">
                <a:solidFill>
                  <a:srgbClr val="333333"/>
                </a:solidFill>
                <a:effectLst/>
              </a:rPr>
              <a:t>links your data with your R code)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b="0" i="0" u="none" strike="noStrike" dirty="0">
                <a:solidFill>
                  <a:srgbClr val="333333"/>
                </a:solidFill>
                <a:effectLst/>
              </a:rPr>
              <a:t>You can create a variety of output formats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333333"/>
                </a:solidFill>
              </a:rPr>
              <a:t>Increases efficiency if something needs to be changed</a:t>
            </a:r>
            <a:endParaRPr lang="en-GB" sz="2800" b="0" i="0" u="none" strike="noStrike" dirty="0">
              <a:solidFill>
                <a:srgbClr val="3333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6990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ABDF3938-713B-B401-6E9F-BB1E35175B39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https://</a:t>
            </a:r>
            <a:r>
              <a:rPr lang="en-US" sz="1600" dirty="0" err="1"/>
              <a:t>www.epirhandbook.com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</a:t>
            </a:r>
            <a:r>
              <a:rPr lang="en-US" sz="1600" dirty="0" err="1"/>
              <a:t>new_pages</a:t>
            </a:r>
            <a:r>
              <a:rPr lang="en-US" sz="1600" dirty="0"/>
              <a:t>/</a:t>
            </a:r>
            <a:r>
              <a:rPr lang="en-US" sz="1600" dirty="0" err="1"/>
              <a:t>rmarkdown.html</a:t>
            </a:r>
            <a:endParaRPr lang="en-US" sz="1600" dirty="0"/>
          </a:p>
        </p:txBody>
      </p:sp>
      <p:pic>
        <p:nvPicPr>
          <p:cNvPr id="25602" name="Picture 2">
            <a:extLst>
              <a:ext uri="{FF2B5EF4-FFF2-40B4-BE49-F238E27FC236}">
                <a16:creationId xmlns:a16="http://schemas.microsoft.com/office/drawing/2014/main" id="{E65D8AD1-4A99-CE89-E39E-123587E59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239" y="1052192"/>
            <a:ext cx="8010986" cy="4760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F9993A-09BE-BCF3-F133-F65E6C2A7EDC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Reproducible research – R Markdown</a:t>
            </a: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8ABF1590-8EB4-8CB7-7B4F-C4FA36434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955" y="1536606"/>
            <a:ext cx="2794852" cy="89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>
            <a:extLst>
              <a:ext uri="{FF2B5EF4-FFF2-40B4-BE49-F238E27FC236}">
                <a16:creationId xmlns:a16="http://schemas.microsoft.com/office/drawing/2014/main" id="{8A78ED1E-A704-74FB-3F63-6AAA22A10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0775" y="3084651"/>
            <a:ext cx="2806163" cy="240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1E55A0C-03C5-F566-5273-F548ACACA4CB}"/>
              </a:ext>
            </a:extLst>
          </p:cNvPr>
          <p:cNvCxnSpPr/>
          <p:nvPr/>
        </p:nvCxnSpPr>
        <p:spPr>
          <a:xfrm>
            <a:off x="1773716" y="2577947"/>
            <a:ext cx="0" cy="341523"/>
          </a:xfrm>
          <a:prstGeom prst="straightConnector1">
            <a:avLst/>
          </a:prstGeom>
          <a:ln w="76200">
            <a:solidFill>
              <a:schemeClr val="accent2">
                <a:alpha val="4799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C50145F-578A-9DC8-0BBB-4DA37EDA2D9D}"/>
              </a:ext>
            </a:extLst>
          </p:cNvPr>
          <p:cNvCxnSpPr>
            <a:cxnSpLocks/>
          </p:cNvCxnSpPr>
          <p:nvPr/>
        </p:nvCxnSpPr>
        <p:spPr>
          <a:xfrm flipV="1">
            <a:off x="3272010" y="3833870"/>
            <a:ext cx="538229" cy="407624"/>
          </a:xfrm>
          <a:prstGeom prst="straightConnector1">
            <a:avLst/>
          </a:prstGeom>
          <a:ln w="76200">
            <a:solidFill>
              <a:schemeClr val="accent2">
                <a:alpha val="47999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0684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F17A55-27AA-25A9-CE47-0C630038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2039027C-B1BA-47FD-7854-8B00768C1DA6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https://</a:t>
            </a:r>
            <a:r>
              <a:rPr lang="en-US" sz="1600" dirty="0" err="1"/>
              <a:t>www.epirhandbook.com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</a:t>
            </a:r>
            <a:r>
              <a:rPr lang="en-US" sz="1600" dirty="0" err="1"/>
              <a:t>new_pages</a:t>
            </a:r>
            <a:r>
              <a:rPr lang="en-US" sz="1600" dirty="0"/>
              <a:t>/</a:t>
            </a:r>
            <a:r>
              <a:rPr lang="en-US" sz="1600" dirty="0" err="1"/>
              <a:t>rmarkdown.html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4D227-12EA-82BD-4B7B-9C0CEF5F0EE0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Reproducible research – R Markdown</a:t>
            </a:r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F48778E3-88EE-514C-CAC3-1AFDCE562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9315" y="925921"/>
            <a:ext cx="10737773" cy="552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2267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9C58E-31E7-C758-6BF7-35FB1B69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CD97159-7F9A-AE89-9DD8-34825476B858}"/>
              </a:ext>
            </a:extLst>
          </p:cNvPr>
          <p:cNvSpPr txBox="1">
            <a:spLocks/>
          </p:cNvSpPr>
          <p:nvPr/>
        </p:nvSpPr>
        <p:spPr>
          <a:xfrm>
            <a:off x="3048000" y="6450002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https://</a:t>
            </a:r>
            <a:r>
              <a:rPr lang="en-US" sz="1600" dirty="0" err="1"/>
              <a:t>www.epirhandbook.com</a:t>
            </a:r>
            <a:r>
              <a:rPr lang="en-US" sz="1600" dirty="0"/>
              <a:t>/</a:t>
            </a:r>
            <a:r>
              <a:rPr lang="en-US" sz="1600" dirty="0" err="1"/>
              <a:t>en</a:t>
            </a:r>
            <a:r>
              <a:rPr lang="en-US" sz="1600" dirty="0"/>
              <a:t>/</a:t>
            </a:r>
            <a:r>
              <a:rPr lang="en-US" sz="1600" dirty="0" err="1"/>
              <a:t>new_pages</a:t>
            </a:r>
            <a:r>
              <a:rPr lang="en-US" sz="1600" dirty="0"/>
              <a:t>/</a:t>
            </a:r>
            <a:r>
              <a:rPr lang="en-US" sz="1600" dirty="0" err="1"/>
              <a:t>rmarkdown.html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1D4EE-AE9B-E60B-C89A-69E5D90FC133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Reproducible research – R Markdown</a:t>
            </a:r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6FE05DA2-61ED-EBBD-C583-EE79C0C94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166" y="849791"/>
            <a:ext cx="11321667" cy="548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1340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C7150-62E6-0951-B2C9-F93652F0D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B45246-3EE0-6450-DBDC-8D24D3A6597B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2.3 – Reproducible research – R Markdown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B15740-FA47-ED9B-EED0-AF9155B72BA4}"/>
              </a:ext>
            </a:extLst>
          </p:cNvPr>
          <p:cNvSpPr txBox="1"/>
          <p:nvPr/>
        </p:nvSpPr>
        <p:spPr>
          <a:xfrm>
            <a:off x="509376" y="1659285"/>
            <a:ext cx="111732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dirty="0" err="1">
                <a:ea typeface="Yu Gothic" panose="020B0400000000000000" pitchFamily="34" charset="-128"/>
                <a:cs typeface="Courier New" panose="02070309020205020404" pitchFamily="49" charset="0"/>
              </a:rPr>
              <a:t>How</a:t>
            </a:r>
            <a:r>
              <a:rPr lang="es-ES" sz="3600" dirty="0">
                <a:ea typeface="Yu Gothic" panose="020B0400000000000000" pitchFamily="34" charset="-128"/>
                <a:cs typeface="Courier New" panose="02070309020205020404" pitchFamily="49" charset="0"/>
              </a:rPr>
              <a:t>?</a:t>
            </a:r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25E3CBEC-7685-9F95-8CE0-15BB82F0E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3850" y="2667000"/>
            <a:ext cx="90043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306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5C97E-E10A-21A1-11B4-D17ABF429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BD1397-F2F7-5E1E-11EB-138D81211C5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FBA360-746E-8DA6-71C2-F275D03AD4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D5F9FEC-D996-F2F3-47BD-415C24F305FC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A75D26-6196-DF68-3D5A-491A205ACA3D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06971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8C510-D9F0-93F2-910C-DCF238880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41B8CB7-C3D8-43C8-28A1-E6D72C582B57}"/>
              </a:ext>
            </a:extLst>
          </p:cNvPr>
          <p:cNvSpPr txBox="1"/>
          <p:nvPr/>
        </p:nvSpPr>
        <p:spPr>
          <a:xfrm>
            <a:off x="304800" y="326571"/>
            <a:ext cx="603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2.1 – Packages &amp; Repositories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A733D-5AEE-F4D4-193F-16E88CF9CA93}"/>
              </a:ext>
            </a:extLst>
          </p:cNvPr>
          <p:cNvSpPr txBox="1"/>
          <p:nvPr/>
        </p:nvSpPr>
        <p:spPr>
          <a:xfrm>
            <a:off x="367393" y="1183821"/>
            <a:ext cx="11136086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What are packages?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Packages are code written by other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are several pre-installed R packages, e.g. </a:t>
            </a:r>
            <a:r>
              <a:rPr lang="en-US" dirty="0">
                <a:latin typeface="Andale Mono" panose="020B0509000000000004" pitchFamily="49" charset="0"/>
              </a:rPr>
              <a:t>base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stats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datasets</a:t>
            </a:r>
            <a:r>
              <a:rPr lang="en-US" dirty="0"/>
              <a:t>, that comprise “base R”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functionality of base R (i.e. “expansion packs” or “mods” for 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Contain new functions, new data classes, example datasets, help documentation, “vignettes”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Version controlled and handle dependencies on additional packages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360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7DC82-4152-79CE-1090-7A36E8220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F14D5DB-8E01-5D6D-0F36-13BAF48F621F}"/>
              </a:ext>
            </a:extLst>
          </p:cNvPr>
          <p:cNvSpPr txBox="1"/>
          <p:nvPr/>
        </p:nvSpPr>
        <p:spPr>
          <a:xfrm>
            <a:off x="304799" y="326571"/>
            <a:ext cx="9685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2.4 – </a:t>
            </a:r>
            <a:r>
              <a:rPr lang="en-US" sz="2800" b="1" dirty="0" err="1"/>
              <a:t>Tidyverse</a:t>
            </a:r>
            <a:r>
              <a:rPr lang="en-US" sz="2800" b="1" dirty="0"/>
              <a:t> - choose your own adventure!</a:t>
            </a:r>
          </a:p>
        </p:txBody>
      </p:sp>
      <p:pic>
        <p:nvPicPr>
          <p:cNvPr id="31748" name="Picture 4" descr="Supercomputer (Choose Your Own Adventure 39) by Edward Packard (1984) :  r/80s">
            <a:extLst>
              <a:ext uri="{FF2B5EF4-FFF2-40B4-BE49-F238E27FC236}">
                <a16:creationId xmlns:a16="http://schemas.microsoft.com/office/drawing/2014/main" id="{F615AB12-9D76-CEA2-894C-0BDFEDA09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412553">
            <a:off x="7561638" y="517100"/>
            <a:ext cx="3632867" cy="5926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211585-4E3E-1EFA-377A-A7E2063493A0}"/>
              </a:ext>
            </a:extLst>
          </p:cNvPr>
          <p:cNvSpPr txBox="1"/>
          <p:nvPr/>
        </p:nvSpPr>
        <p:spPr>
          <a:xfrm>
            <a:off x="304799" y="1210533"/>
            <a:ext cx="6097836" cy="5035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Best Songs on Spotify from 2000-2023.csv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Song popularity, genre, sentiment analysis,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Glassdoor Gender Pay </a:t>
            </a:r>
            <a:r>
              <a:rPr lang="en-US" b="1" dirty="0" err="1"/>
              <a:t>Gap.csv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Job titles, pay, qualifications, gender,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diabetes.csv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Potential correlates of diabetes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nyc_squirrel_uniq_plus.csv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Ethogram centered on activity and signals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/>
              <a:t>penguins.csv</a:t>
            </a:r>
            <a:endParaRPr lang="en-US" b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Body metrics across species, location, and years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us_births_2016_2021.csv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Parent ages, education, birth rate, weight, across States</a:t>
            </a:r>
          </a:p>
        </p:txBody>
      </p:sp>
    </p:spTree>
    <p:extLst>
      <p:ext uri="{BB962C8B-B14F-4D97-AF65-F5344CB8AC3E}">
        <p14:creationId xmlns:p14="http://schemas.microsoft.com/office/powerpoint/2010/main" val="2125271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3FCE9-0854-69FF-DACB-F50233E86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07AB66-BD35-6E02-BA74-54388C9196D7}"/>
              </a:ext>
            </a:extLst>
          </p:cNvPr>
          <p:cNvSpPr txBox="1"/>
          <p:nvPr/>
        </p:nvSpPr>
        <p:spPr>
          <a:xfrm>
            <a:off x="304800" y="326571"/>
            <a:ext cx="603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2.1 – Packages &amp; Repositories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45799A-BD04-6641-3973-D87499483731}"/>
              </a:ext>
            </a:extLst>
          </p:cNvPr>
          <p:cNvSpPr txBox="1"/>
          <p:nvPr/>
        </p:nvSpPr>
        <p:spPr>
          <a:xfrm>
            <a:off x="367393" y="1183821"/>
            <a:ext cx="1113608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Packages are code written by other people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There are several pre-installed R packages, e.g. </a:t>
            </a:r>
            <a:r>
              <a:rPr lang="en-US" dirty="0">
                <a:latin typeface="Andale Mono" panose="020B0509000000000004" pitchFamily="49" charset="0"/>
              </a:rPr>
              <a:t>base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stats</a:t>
            </a:r>
            <a:r>
              <a:rPr lang="en-US" dirty="0"/>
              <a:t>, </a:t>
            </a:r>
            <a:r>
              <a:rPr lang="en-US" dirty="0">
                <a:latin typeface="Andale Mono" panose="020B0509000000000004" pitchFamily="49" charset="0"/>
              </a:rPr>
              <a:t>datasets</a:t>
            </a:r>
            <a:r>
              <a:rPr lang="en-US" dirty="0"/>
              <a:t>, that comprise “base R”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Extend functionality of base R (i.e. “expansion packs” or “mods” for 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Contain new functions, new data classes, example datasets, help documentation, “vignettes”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Version controlled and handle dependencies on additional packages</a:t>
            </a:r>
          </a:p>
        </p:txBody>
      </p:sp>
    </p:spTree>
    <p:extLst>
      <p:ext uri="{BB962C8B-B14F-4D97-AF65-F5344CB8AC3E}">
        <p14:creationId xmlns:p14="http://schemas.microsoft.com/office/powerpoint/2010/main" val="471515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8B0BF-3026-4DEA-FC9E-9AFB11B87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4014EB-DE40-0C07-BCA4-998752ABA77C}"/>
              </a:ext>
            </a:extLst>
          </p:cNvPr>
          <p:cNvSpPr txBox="1"/>
          <p:nvPr/>
        </p:nvSpPr>
        <p:spPr>
          <a:xfrm>
            <a:off x="304800" y="326571"/>
            <a:ext cx="603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2.1 – Packages &amp; Repositories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6F91A-EC90-3DF4-2B65-2B2D5206FE46}"/>
              </a:ext>
            </a:extLst>
          </p:cNvPr>
          <p:cNvSpPr txBox="1"/>
          <p:nvPr/>
        </p:nvSpPr>
        <p:spPr>
          <a:xfrm>
            <a:off x="367393" y="1183821"/>
            <a:ext cx="11136086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Package “repositories”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Websites that collect package code for users to download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Require good documentation, error checks, and compatibility with R versions and 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Examples: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Comprehensive R Archive Network (CRAN) – most packages live here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Bioconductor – many bioinformatics-specific packages live here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GitHub – less rigorously vetted or more unstable packages (use caution!)</a:t>
            </a:r>
          </a:p>
        </p:txBody>
      </p:sp>
    </p:spTree>
    <p:extLst>
      <p:ext uri="{BB962C8B-B14F-4D97-AF65-F5344CB8AC3E}">
        <p14:creationId xmlns:p14="http://schemas.microsoft.com/office/powerpoint/2010/main" val="1975775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5F37F-451C-67E4-0A32-0C2C6A3B62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94AFAB-417D-9CCC-FBE0-8AC83E622482}"/>
              </a:ext>
            </a:extLst>
          </p:cNvPr>
          <p:cNvSpPr txBox="1"/>
          <p:nvPr/>
        </p:nvSpPr>
        <p:spPr>
          <a:xfrm>
            <a:off x="304800" y="326571"/>
            <a:ext cx="603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2.1 – Installing &amp; Loading Packages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6E0F7-2A94-50D5-C9BD-6E8A8C0E2CAE}"/>
              </a:ext>
            </a:extLst>
          </p:cNvPr>
          <p:cNvSpPr txBox="1"/>
          <p:nvPr/>
        </p:nvSpPr>
        <p:spPr>
          <a:xfrm>
            <a:off x="367393" y="1183821"/>
            <a:ext cx="11136086" cy="2126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Installing CRAN Packages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&gt; </a:t>
            </a:r>
            <a:r>
              <a:rPr lang="en-US" dirty="0" err="1">
                <a:latin typeface="Andale Mono" panose="020B0509000000000004" pitchFamily="49" charset="0"/>
              </a:rPr>
              <a:t>install.packages</a:t>
            </a:r>
            <a:r>
              <a:rPr lang="en-US" dirty="0">
                <a:latin typeface="Andale Mono" panose="020B0509000000000004" pitchFamily="49" charset="0"/>
              </a:rPr>
              <a:t>(“ggplot2”)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Loading Packages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&gt; library(ggplot2)</a:t>
            </a:r>
          </a:p>
        </p:txBody>
      </p:sp>
    </p:spTree>
    <p:extLst>
      <p:ext uri="{BB962C8B-B14F-4D97-AF65-F5344CB8AC3E}">
        <p14:creationId xmlns:p14="http://schemas.microsoft.com/office/powerpoint/2010/main" val="191197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EB8DB-25F8-639B-A5BD-75F501F7B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2966CE-9E0B-E5C3-608C-789EE9C34155}"/>
              </a:ext>
            </a:extLst>
          </p:cNvPr>
          <p:cNvSpPr txBox="1"/>
          <p:nvPr/>
        </p:nvSpPr>
        <p:spPr>
          <a:xfrm>
            <a:off x="304800" y="326571"/>
            <a:ext cx="6030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2.1 – Installing &amp; Loading Packages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6CE196-A5EB-8A8F-ED87-7EF4C5E5FCF5}"/>
              </a:ext>
            </a:extLst>
          </p:cNvPr>
          <p:cNvSpPr txBox="1"/>
          <p:nvPr/>
        </p:nvSpPr>
        <p:spPr>
          <a:xfrm>
            <a:off x="367393" y="1183821"/>
            <a:ext cx="11136086" cy="3781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Installing Bioconductor or GitHub packages requires helper packages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Bioconductor: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&gt; </a:t>
            </a:r>
            <a:r>
              <a:rPr lang="en-US" dirty="0" err="1">
                <a:latin typeface="Andale Mono" panose="020B0509000000000004" pitchFamily="49" charset="0"/>
              </a:rPr>
              <a:t>install.packages</a:t>
            </a:r>
            <a:r>
              <a:rPr lang="en-US" dirty="0">
                <a:latin typeface="Andale Mono" panose="020B0509000000000004" pitchFamily="49" charset="0"/>
              </a:rPr>
              <a:t>(“</a:t>
            </a:r>
            <a:r>
              <a:rPr lang="en-US" dirty="0" err="1">
                <a:latin typeface="Andale Mono" panose="020B0509000000000004" pitchFamily="49" charset="0"/>
              </a:rPr>
              <a:t>BiocManager</a:t>
            </a:r>
            <a:r>
              <a:rPr lang="en-US" dirty="0">
                <a:latin typeface="Andale Mono" panose="020B0509000000000004" pitchFamily="49" charset="0"/>
              </a:rPr>
              <a:t>”)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&gt; </a:t>
            </a:r>
            <a:r>
              <a:rPr lang="en-US" dirty="0" err="1">
                <a:latin typeface="Andale Mono" panose="020B0509000000000004" pitchFamily="49" charset="0"/>
              </a:rPr>
              <a:t>BiocManager</a:t>
            </a:r>
            <a:r>
              <a:rPr lang="en-US" dirty="0">
                <a:latin typeface="Andale Mono" panose="020B0509000000000004" pitchFamily="49" charset="0"/>
              </a:rPr>
              <a:t>::install(“</a:t>
            </a:r>
            <a:r>
              <a:rPr lang="en-US" dirty="0" err="1">
                <a:latin typeface="Andale Mono" panose="020B0509000000000004" pitchFamily="49" charset="0"/>
              </a:rPr>
              <a:t>edgeR</a:t>
            </a:r>
            <a:r>
              <a:rPr lang="en-US" dirty="0">
                <a:latin typeface="Andale Mono" panose="020B0509000000000004" pitchFamily="49" charset="0"/>
              </a:rPr>
              <a:t>”)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&gt; </a:t>
            </a:r>
            <a:r>
              <a:rPr lang="en-US" dirty="0" err="1">
                <a:latin typeface="Andale Mono" panose="020B0509000000000004" pitchFamily="49" charset="0"/>
              </a:rPr>
              <a:t>install.packages</a:t>
            </a:r>
            <a:r>
              <a:rPr lang="en-US" dirty="0">
                <a:latin typeface="Andale Mono" panose="020B0509000000000004" pitchFamily="49" charset="0"/>
              </a:rPr>
              <a:t>(“remotes”)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&gt; remotes::</a:t>
            </a:r>
            <a:r>
              <a:rPr lang="en-US" dirty="0" err="1">
                <a:latin typeface="Andale Mono" panose="020B0509000000000004" pitchFamily="49" charset="0"/>
              </a:rPr>
              <a:t>install_github</a:t>
            </a:r>
            <a:r>
              <a:rPr lang="en-US" dirty="0">
                <a:latin typeface="Andale Mono" panose="020B0509000000000004" pitchFamily="49" charset="0"/>
              </a:rPr>
              <a:t>(“</a:t>
            </a:r>
            <a:r>
              <a:rPr lang="en-US" dirty="0" err="1">
                <a:latin typeface="Andale Mono" panose="020B0509000000000004" pitchFamily="49" charset="0"/>
              </a:rPr>
              <a:t>satijalab</a:t>
            </a:r>
            <a:r>
              <a:rPr lang="en-US" dirty="0">
                <a:latin typeface="Andale Mono" panose="020B0509000000000004" pitchFamily="49" charset="0"/>
              </a:rPr>
              <a:t>/</a:t>
            </a:r>
            <a:r>
              <a:rPr lang="en-US" dirty="0" err="1">
                <a:latin typeface="Andale Mono" panose="020B0509000000000004" pitchFamily="49" charset="0"/>
              </a:rPr>
              <a:t>seurat</a:t>
            </a:r>
            <a:r>
              <a:rPr lang="en-US" dirty="0">
                <a:latin typeface="Andale Mono" panose="020B0509000000000004" pitchFamily="49" charset="0"/>
              </a:rPr>
              <a:t>-data”)</a:t>
            </a:r>
          </a:p>
        </p:txBody>
      </p:sp>
    </p:spTree>
    <p:extLst>
      <p:ext uri="{BB962C8B-B14F-4D97-AF65-F5344CB8AC3E}">
        <p14:creationId xmlns:p14="http://schemas.microsoft.com/office/powerpoint/2010/main" val="825824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10060</TotalTime>
  <Words>2796</Words>
  <Application>Microsoft Macintosh PowerPoint</Application>
  <PresentationFormat>Widescreen</PresentationFormat>
  <Paragraphs>350</Paragraphs>
  <Slides>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Yu Gothic</vt:lpstr>
      <vt:lpstr>Andale Mono</vt:lpstr>
      <vt:lpstr>Arial</vt:lpstr>
      <vt:lpstr>Calibri</vt:lpstr>
      <vt:lpstr>Calibri Light</vt:lpstr>
      <vt:lpstr>Helvetica Neue</vt:lpstr>
      <vt:lpstr>Proxima Nova</vt:lpstr>
      <vt:lpstr>Office Theme</vt:lpstr>
      <vt:lpstr>UNIQ+ Introduction to R Day 2 – Into the Tidyverse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Let´s practice!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Let´s practice!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Let´s practice!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Let´s practice!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Micah Fletcher</dc:creator>
  <cp:lastModifiedBy>Micah Fletcher</cp:lastModifiedBy>
  <cp:revision>15</cp:revision>
  <dcterms:created xsi:type="dcterms:W3CDTF">2025-07-02T12:36:24Z</dcterms:created>
  <dcterms:modified xsi:type="dcterms:W3CDTF">2025-07-09T12:18:57Z</dcterms:modified>
</cp:coreProperties>
</file>